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9144000" cx="16256000"/>
  <p:notesSz cx="16256000" cy="9144000"/>
  <p:embeddedFontLst>
    <p:embeddedFont>
      <p:font typeface="Inter SemiBold"/>
      <p:regular r:id="rId18"/>
      <p:bold r:id="rId19"/>
    </p:embeddedFont>
    <p:embeddedFont>
      <p:font typeface="Inter"/>
      <p:regular r:id="rId20"/>
      <p:bold r:id="rId21"/>
    </p:embeddedFont>
    <p:embeddedFont>
      <p:font typeface="Inter ExtraBold"/>
      <p:bold r:id="rId22"/>
    </p:embeddedFont>
    <p:embeddedFont>
      <p:font typeface="Inter Medium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jIoRhEJDQ/5JM72x3iz56KZOiG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regular.fntdata"/><Relationship Id="rId22" Type="http://schemas.openxmlformats.org/officeDocument/2006/relationships/font" Target="fonts/InterExtraBold-bold.fntdata"/><Relationship Id="rId21" Type="http://schemas.openxmlformats.org/officeDocument/2006/relationships/font" Target="fonts/Inter-bold.fntdata"/><Relationship Id="rId24" Type="http://schemas.openxmlformats.org/officeDocument/2006/relationships/font" Target="fonts/InterMedium-bold.fntdata"/><Relationship Id="rId23" Type="http://schemas.openxmlformats.org/officeDocument/2006/relationships/font" Target="fonts/Inter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InterSemiBold-bold.fntdata"/><Relationship Id="rId18" Type="http://schemas.openxmlformats.org/officeDocument/2006/relationships/font" Target="fonts/Inter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9994b3a12_0_585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299994b3a12_0_585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99994b3a12_0_610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299994b3a12_0_610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9994b3a12_0_358:notes"/>
          <p:cNvSpPr/>
          <p:nvPr>
            <p:ph idx="2" type="sldImg"/>
          </p:nvPr>
        </p:nvSpPr>
        <p:spPr>
          <a:xfrm>
            <a:off x="903822" y="685800"/>
            <a:ext cx="144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299994b3a12_0_358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a76328b1f_2_0:notes"/>
          <p:cNvSpPr/>
          <p:nvPr>
            <p:ph idx="2" type="sldImg"/>
          </p:nvPr>
        </p:nvSpPr>
        <p:spPr>
          <a:xfrm>
            <a:off x="903822" y="685800"/>
            <a:ext cx="144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29a76328b1f_2_0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9994b3a12_0_517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299994b3a12_0_517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a26743860_0_114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29a26743860_0_114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9994b3a12_0_495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299994b3a12_0_495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a26743860_0_20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9a26743860_0_20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99994b3a12_0_546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299994b3a12_0_546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255999" cy="914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610" y="891372"/>
            <a:ext cx="230365" cy="25354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>
            <a:off x="1801144" y="1039962"/>
            <a:ext cx="65405" cy="105410"/>
          </a:xfrm>
          <a:custGeom>
            <a:rect b="b" l="l" r="r" t="t"/>
            <a:pathLst>
              <a:path extrusionOk="0" h="105409" w="65405">
                <a:moveTo>
                  <a:pt x="0" y="105409"/>
                </a:moveTo>
                <a:lnTo>
                  <a:pt x="65201" y="105409"/>
                </a:lnTo>
                <a:lnTo>
                  <a:pt x="65201" y="0"/>
                </a:lnTo>
                <a:lnTo>
                  <a:pt x="0" y="0"/>
                </a:lnTo>
                <a:lnTo>
                  <a:pt x="0" y="1054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>
            <a:off x="1801139" y="891374"/>
            <a:ext cx="226060" cy="254000"/>
          </a:xfrm>
          <a:custGeom>
            <a:rect b="b" l="l" r="r" t="t"/>
            <a:pathLst>
              <a:path extrusionOk="0" h="254000" w="226060">
                <a:moveTo>
                  <a:pt x="226021" y="0"/>
                </a:moveTo>
                <a:lnTo>
                  <a:pt x="160820" y="0"/>
                </a:lnTo>
                <a:lnTo>
                  <a:pt x="160820" y="90170"/>
                </a:lnTo>
                <a:lnTo>
                  <a:pt x="65201" y="90170"/>
                </a:lnTo>
                <a:lnTo>
                  <a:pt x="65201" y="0"/>
                </a:lnTo>
                <a:lnTo>
                  <a:pt x="0" y="0"/>
                </a:lnTo>
                <a:lnTo>
                  <a:pt x="0" y="90170"/>
                </a:lnTo>
                <a:lnTo>
                  <a:pt x="0" y="148590"/>
                </a:lnTo>
                <a:lnTo>
                  <a:pt x="160820" y="148590"/>
                </a:lnTo>
                <a:lnTo>
                  <a:pt x="160820" y="254000"/>
                </a:lnTo>
                <a:lnTo>
                  <a:pt x="226021" y="254000"/>
                </a:lnTo>
                <a:lnTo>
                  <a:pt x="226021" y="148590"/>
                </a:lnTo>
                <a:lnTo>
                  <a:pt x="226021" y="90170"/>
                </a:lnTo>
                <a:lnTo>
                  <a:pt x="2260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945761" y="891371"/>
            <a:ext cx="111760" cy="259079"/>
          </a:xfrm>
          <a:custGeom>
            <a:rect b="b" l="l" r="r" t="t"/>
            <a:pathLst>
              <a:path extrusionOk="0" h="259080" w="111759">
                <a:moveTo>
                  <a:pt x="65201" y="0"/>
                </a:moveTo>
                <a:lnTo>
                  <a:pt x="0" y="0"/>
                </a:lnTo>
                <a:lnTo>
                  <a:pt x="0" y="147421"/>
                </a:lnTo>
                <a:lnTo>
                  <a:pt x="8715" y="195661"/>
                </a:lnTo>
                <a:lnTo>
                  <a:pt x="32507" y="230452"/>
                </a:lnTo>
                <a:lnTo>
                  <a:pt x="67845" y="251525"/>
                </a:lnTo>
                <a:lnTo>
                  <a:pt x="111201" y="258610"/>
                </a:lnTo>
                <a:lnTo>
                  <a:pt x="111201" y="198488"/>
                </a:lnTo>
                <a:lnTo>
                  <a:pt x="93775" y="195857"/>
                </a:lnTo>
                <a:lnTo>
                  <a:pt x="79100" y="187486"/>
                </a:lnTo>
                <a:lnTo>
                  <a:pt x="68976" y="172663"/>
                </a:lnTo>
                <a:lnTo>
                  <a:pt x="65201" y="150672"/>
                </a:lnTo>
                <a:lnTo>
                  <a:pt x="652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"/>
          <p:cNvSpPr/>
          <p:nvPr/>
        </p:nvSpPr>
        <p:spPr>
          <a:xfrm>
            <a:off x="1115639" y="891371"/>
            <a:ext cx="111760" cy="259079"/>
          </a:xfrm>
          <a:custGeom>
            <a:rect b="b" l="l" r="r" t="t"/>
            <a:pathLst>
              <a:path extrusionOk="0" h="259080" w="111759">
                <a:moveTo>
                  <a:pt x="111201" y="0"/>
                </a:moveTo>
                <a:lnTo>
                  <a:pt x="45999" y="0"/>
                </a:lnTo>
                <a:lnTo>
                  <a:pt x="45999" y="150672"/>
                </a:lnTo>
                <a:lnTo>
                  <a:pt x="42224" y="172663"/>
                </a:lnTo>
                <a:lnTo>
                  <a:pt x="32100" y="187486"/>
                </a:lnTo>
                <a:lnTo>
                  <a:pt x="17426" y="195857"/>
                </a:lnTo>
                <a:lnTo>
                  <a:pt x="0" y="198488"/>
                </a:lnTo>
                <a:lnTo>
                  <a:pt x="0" y="258610"/>
                </a:lnTo>
                <a:lnTo>
                  <a:pt x="43355" y="251525"/>
                </a:lnTo>
                <a:lnTo>
                  <a:pt x="78693" y="230452"/>
                </a:lnTo>
                <a:lnTo>
                  <a:pt x="102486" y="195661"/>
                </a:lnTo>
                <a:lnTo>
                  <a:pt x="111201" y="147421"/>
                </a:lnTo>
                <a:lnTo>
                  <a:pt x="1112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442633" y="542518"/>
            <a:ext cx="193040" cy="254000"/>
          </a:xfrm>
          <a:custGeom>
            <a:rect b="b" l="l" r="r" t="t"/>
            <a:pathLst>
              <a:path extrusionOk="0" h="254000" w="193040">
                <a:moveTo>
                  <a:pt x="192824" y="99060"/>
                </a:moveTo>
                <a:lnTo>
                  <a:pt x="65201" y="99060"/>
                </a:lnTo>
                <a:lnTo>
                  <a:pt x="65201" y="57150"/>
                </a:lnTo>
                <a:lnTo>
                  <a:pt x="192697" y="57150"/>
                </a:lnTo>
                <a:lnTo>
                  <a:pt x="192697" y="0"/>
                </a:lnTo>
                <a:lnTo>
                  <a:pt x="0" y="0"/>
                </a:lnTo>
                <a:lnTo>
                  <a:pt x="0" y="57150"/>
                </a:lnTo>
                <a:lnTo>
                  <a:pt x="0" y="99060"/>
                </a:lnTo>
                <a:lnTo>
                  <a:pt x="0" y="156210"/>
                </a:lnTo>
                <a:lnTo>
                  <a:pt x="0" y="196850"/>
                </a:lnTo>
                <a:lnTo>
                  <a:pt x="0" y="254000"/>
                </a:lnTo>
                <a:lnTo>
                  <a:pt x="192824" y="254000"/>
                </a:lnTo>
                <a:lnTo>
                  <a:pt x="192824" y="196850"/>
                </a:lnTo>
                <a:lnTo>
                  <a:pt x="65201" y="196850"/>
                </a:lnTo>
                <a:lnTo>
                  <a:pt x="65201" y="156210"/>
                </a:lnTo>
                <a:lnTo>
                  <a:pt x="192824" y="156210"/>
                </a:lnTo>
                <a:lnTo>
                  <a:pt x="192824" y="99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803" y="543057"/>
            <a:ext cx="241223" cy="2535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/>
          <p:nvPr/>
        </p:nvSpPr>
        <p:spPr>
          <a:xfrm>
            <a:off x="426960" y="886303"/>
            <a:ext cx="210820" cy="264160"/>
          </a:xfrm>
          <a:custGeom>
            <a:rect b="b" l="l" r="r" t="t"/>
            <a:pathLst>
              <a:path extrusionOk="0" h="264159" w="210820">
                <a:moveTo>
                  <a:pt x="140893" y="0"/>
                </a:moveTo>
                <a:lnTo>
                  <a:pt x="95224" y="6235"/>
                </a:lnTo>
                <a:lnTo>
                  <a:pt x="56405" y="23978"/>
                </a:lnTo>
                <a:lnTo>
                  <a:pt x="26332" y="51788"/>
                </a:lnTo>
                <a:lnTo>
                  <a:pt x="6898" y="88222"/>
                </a:lnTo>
                <a:lnTo>
                  <a:pt x="0" y="131838"/>
                </a:lnTo>
                <a:lnTo>
                  <a:pt x="6971" y="175454"/>
                </a:lnTo>
                <a:lnTo>
                  <a:pt x="26564" y="211888"/>
                </a:lnTo>
                <a:lnTo>
                  <a:pt x="56797" y="239698"/>
                </a:lnTo>
                <a:lnTo>
                  <a:pt x="95690" y="257442"/>
                </a:lnTo>
                <a:lnTo>
                  <a:pt x="141262" y="263677"/>
                </a:lnTo>
                <a:lnTo>
                  <a:pt x="159922" y="262613"/>
                </a:lnTo>
                <a:lnTo>
                  <a:pt x="178073" y="259513"/>
                </a:lnTo>
                <a:lnTo>
                  <a:pt x="195204" y="254510"/>
                </a:lnTo>
                <a:lnTo>
                  <a:pt x="210807" y="247738"/>
                </a:lnTo>
                <a:lnTo>
                  <a:pt x="210807" y="183273"/>
                </a:lnTo>
                <a:lnTo>
                  <a:pt x="195399" y="192861"/>
                </a:lnTo>
                <a:lnTo>
                  <a:pt x="179111" y="199120"/>
                </a:lnTo>
                <a:lnTo>
                  <a:pt x="162008" y="202526"/>
                </a:lnTo>
                <a:lnTo>
                  <a:pt x="144157" y="203555"/>
                </a:lnTo>
                <a:lnTo>
                  <a:pt x="113462" y="198309"/>
                </a:lnTo>
                <a:lnTo>
                  <a:pt x="89012" y="183589"/>
                </a:lnTo>
                <a:lnTo>
                  <a:pt x="72847" y="160923"/>
                </a:lnTo>
                <a:lnTo>
                  <a:pt x="67005" y="131838"/>
                </a:lnTo>
                <a:lnTo>
                  <a:pt x="72703" y="103059"/>
                </a:lnTo>
                <a:lnTo>
                  <a:pt x="88418" y="80359"/>
                </a:lnTo>
                <a:lnTo>
                  <a:pt x="112080" y="65469"/>
                </a:lnTo>
                <a:lnTo>
                  <a:pt x="141617" y="60121"/>
                </a:lnTo>
                <a:lnTo>
                  <a:pt x="161122" y="61428"/>
                </a:lnTo>
                <a:lnTo>
                  <a:pt x="177839" y="65146"/>
                </a:lnTo>
                <a:lnTo>
                  <a:pt x="192654" y="70971"/>
                </a:lnTo>
                <a:lnTo>
                  <a:pt x="206451" y="78600"/>
                </a:lnTo>
                <a:lnTo>
                  <a:pt x="206451" y="14490"/>
                </a:lnTo>
                <a:lnTo>
                  <a:pt x="191473" y="8251"/>
                </a:lnTo>
                <a:lnTo>
                  <a:pt x="175439" y="3711"/>
                </a:lnTo>
                <a:lnTo>
                  <a:pt x="158521" y="939"/>
                </a:lnTo>
                <a:lnTo>
                  <a:pt x="1408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949" y="891372"/>
            <a:ext cx="237972" cy="25354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>
            <a:off x="1546157" y="886303"/>
            <a:ext cx="210820" cy="264160"/>
          </a:xfrm>
          <a:custGeom>
            <a:rect b="b" l="l" r="r" t="t"/>
            <a:pathLst>
              <a:path extrusionOk="0" h="264159" w="210819">
                <a:moveTo>
                  <a:pt x="140893" y="0"/>
                </a:moveTo>
                <a:lnTo>
                  <a:pt x="95224" y="6235"/>
                </a:lnTo>
                <a:lnTo>
                  <a:pt x="56405" y="23978"/>
                </a:lnTo>
                <a:lnTo>
                  <a:pt x="26332" y="51788"/>
                </a:lnTo>
                <a:lnTo>
                  <a:pt x="6898" y="88222"/>
                </a:lnTo>
                <a:lnTo>
                  <a:pt x="0" y="131838"/>
                </a:lnTo>
                <a:lnTo>
                  <a:pt x="6971" y="175454"/>
                </a:lnTo>
                <a:lnTo>
                  <a:pt x="26564" y="211888"/>
                </a:lnTo>
                <a:lnTo>
                  <a:pt x="56797" y="239698"/>
                </a:lnTo>
                <a:lnTo>
                  <a:pt x="95690" y="257442"/>
                </a:lnTo>
                <a:lnTo>
                  <a:pt x="141262" y="263677"/>
                </a:lnTo>
                <a:lnTo>
                  <a:pt x="159922" y="262613"/>
                </a:lnTo>
                <a:lnTo>
                  <a:pt x="178073" y="259513"/>
                </a:lnTo>
                <a:lnTo>
                  <a:pt x="195204" y="254510"/>
                </a:lnTo>
                <a:lnTo>
                  <a:pt x="210807" y="247738"/>
                </a:lnTo>
                <a:lnTo>
                  <a:pt x="210807" y="183273"/>
                </a:lnTo>
                <a:lnTo>
                  <a:pt x="195399" y="192861"/>
                </a:lnTo>
                <a:lnTo>
                  <a:pt x="179111" y="199120"/>
                </a:lnTo>
                <a:lnTo>
                  <a:pt x="162008" y="202526"/>
                </a:lnTo>
                <a:lnTo>
                  <a:pt x="144157" y="203555"/>
                </a:lnTo>
                <a:lnTo>
                  <a:pt x="113462" y="198309"/>
                </a:lnTo>
                <a:lnTo>
                  <a:pt x="89012" y="183589"/>
                </a:lnTo>
                <a:lnTo>
                  <a:pt x="72847" y="160923"/>
                </a:lnTo>
                <a:lnTo>
                  <a:pt x="67005" y="131838"/>
                </a:lnTo>
                <a:lnTo>
                  <a:pt x="72703" y="103059"/>
                </a:lnTo>
                <a:lnTo>
                  <a:pt x="88418" y="80359"/>
                </a:lnTo>
                <a:lnTo>
                  <a:pt x="112080" y="65469"/>
                </a:lnTo>
                <a:lnTo>
                  <a:pt x="141617" y="60121"/>
                </a:lnTo>
                <a:lnTo>
                  <a:pt x="161122" y="61428"/>
                </a:lnTo>
                <a:lnTo>
                  <a:pt x="177839" y="65146"/>
                </a:lnTo>
                <a:lnTo>
                  <a:pt x="192654" y="70971"/>
                </a:lnTo>
                <a:lnTo>
                  <a:pt x="206451" y="78600"/>
                </a:lnTo>
                <a:lnTo>
                  <a:pt x="206451" y="14490"/>
                </a:lnTo>
                <a:lnTo>
                  <a:pt x="191473" y="8251"/>
                </a:lnTo>
                <a:lnTo>
                  <a:pt x="175439" y="3711"/>
                </a:lnTo>
                <a:lnTo>
                  <a:pt x="158521" y="939"/>
                </a:lnTo>
                <a:lnTo>
                  <a:pt x="1408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6822" y="543051"/>
            <a:ext cx="880338" cy="2528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/>
        </p:nvSpPr>
        <p:spPr>
          <a:xfrm>
            <a:off x="365880" y="2730500"/>
            <a:ext cx="1600200" cy="889000"/>
          </a:xfrm>
          <a:custGeom>
            <a:rect b="b" l="l" r="r" t="t"/>
            <a:pathLst>
              <a:path extrusionOk="0" h="889000" w="1600200">
                <a:moveTo>
                  <a:pt x="1380439" y="0"/>
                </a:moveTo>
                <a:lnTo>
                  <a:pt x="219760" y="0"/>
                </a:lnTo>
                <a:lnTo>
                  <a:pt x="175470" y="4464"/>
                </a:lnTo>
                <a:lnTo>
                  <a:pt x="134218" y="17269"/>
                </a:lnTo>
                <a:lnTo>
                  <a:pt x="96888" y="37530"/>
                </a:lnTo>
                <a:lnTo>
                  <a:pt x="64365" y="64365"/>
                </a:lnTo>
                <a:lnTo>
                  <a:pt x="37530" y="96888"/>
                </a:lnTo>
                <a:lnTo>
                  <a:pt x="17269" y="134218"/>
                </a:lnTo>
                <a:lnTo>
                  <a:pt x="4464" y="175470"/>
                </a:lnTo>
                <a:lnTo>
                  <a:pt x="0" y="219760"/>
                </a:lnTo>
                <a:lnTo>
                  <a:pt x="0" y="669239"/>
                </a:lnTo>
                <a:lnTo>
                  <a:pt x="4464" y="713529"/>
                </a:lnTo>
                <a:lnTo>
                  <a:pt x="17269" y="754781"/>
                </a:lnTo>
                <a:lnTo>
                  <a:pt x="37530" y="792111"/>
                </a:lnTo>
                <a:lnTo>
                  <a:pt x="64365" y="824634"/>
                </a:lnTo>
                <a:lnTo>
                  <a:pt x="96888" y="851469"/>
                </a:lnTo>
                <a:lnTo>
                  <a:pt x="134218" y="871730"/>
                </a:lnTo>
                <a:lnTo>
                  <a:pt x="175470" y="884535"/>
                </a:lnTo>
                <a:lnTo>
                  <a:pt x="219760" y="889000"/>
                </a:lnTo>
                <a:lnTo>
                  <a:pt x="1380439" y="889000"/>
                </a:lnTo>
                <a:lnTo>
                  <a:pt x="1424729" y="884535"/>
                </a:lnTo>
                <a:lnTo>
                  <a:pt x="1465981" y="871730"/>
                </a:lnTo>
                <a:lnTo>
                  <a:pt x="1503311" y="851469"/>
                </a:lnTo>
                <a:lnTo>
                  <a:pt x="1535834" y="824634"/>
                </a:lnTo>
                <a:lnTo>
                  <a:pt x="1562669" y="792111"/>
                </a:lnTo>
                <a:lnTo>
                  <a:pt x="1582930" y="754781"/>
                </a:lnTo>
                <a:lnTo>
                  <a:pt x="1595735" y="713529"/>
                </a:lnTo>
                <a:lnTo>
                  <a:pt x="1600200" y="669239"/>
                </a:lnTo>
                <a:lnTo>
                  <a:pt x="1600200" y="219760"/>
                </a:lnTo>
                <a:lnTo>
                  <a:pt x="1595735" y="175470"/>
                </a:lnTo>
                <a:lnTo>
                  <a:pt x="1582930" y="134218"/>
                </a:lnTo>
                <a:lnTo>
                  <a:pt x="1562669" y="96888"/>
                </a:lnTo>
                <a:lnTo>
                  <a:pt x="1535834" y="64365"/>
                </a:lnTo>
                <a:lnTo>
                  <a:pt x="1503311" y="37530"/>
                </a:lnTo>
                <a:lnTo>
                  <a:pt x="1465981" y="17269"/>
                </a:lnTo>
                <a:lnTo>
                  <a:pt x="1424729" y="4464"/>
                </a:lnTo>
                <a:lnTo>
                  <a:pt x="1380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9994b3a12_0_394"/>
          <p:cNvSpPr txBox="1"/>
          <p:nvPr>
            <p:ph type="title"/>
          </p:nvPr>
        </p:nvSpPr>
        <p:spPr>
          <a:xfrm>
            <a:off x="554133" y="791156"/>
            <a:ext cx="15147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70" name="Google Shape;70;g299994b3a12_0_394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71" name="Google Shape;71;g299994b3a12_0_394"/>
          <p:cNvSpPr txBox="1"/>
          <p:nvPr>
            <p:ph idx="12" type="sldNum"/>
          </p:nvPr>
        </p:nvSpPr>
        <p:spPr>
          <a:xfrm>
            <a:off x="15062147" y="8290163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9994b3a12_0_398"/>
          <p:cNvSpPr txBox="1"/>
          <p:nvPr>
            <p:ph type="title"/>
          </p:nvPr>
        </p:nvSpPr>
        <p:spPr>
          <a:xfrm>
            <a:off x="554133" y="791156"/>
            <a:ext cx="15147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74" name="Google Shape;74;g299994b3a12_0_398"/>
          <p:cNvSpPr txBox="1"/>
          <p:nvPr>
            <p:ph idx="1" type="body"/>
          </p:nvPr>
        </p:nvSpPr>
        <p:spPr>
          <a:xfrm>
            <a:off x="554133" y="2048844"/>
            <a:ext cx="71109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rmAutofit/>
          </a:bodyPr>
          <a:lstStyle>
            <a:lvl1pPr indent="-3873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75" name="Google Shape;75;g299994b3a12_0_398"/>
          <p:cNvSpPr txBox="1"/>
          <p:nvPr>
            <p:ph idx="2" type="body"/>
          </p:nvPr>
        </p:nvSpPr>
        <p:spPr>
          <a:xfrm>
            <a:off x="8590933" y="2048844"/>
            <a:ext cx="71109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rmAutofit/>
          </a:bodyPr>
          <a:lstStyle>
            <a:lvl1pPr indent="-3873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76" name="Google Shape;76;g299994b3a12_0_398"/>
          <p:cNvSpPr txBox="1"/>
          <p:nvPr>
            <p:ph idx="12" type="sldNum"/>
          </p:nvPr>
        </p:nvSpPr>
        <p:spPr>
          <a:xfrm>
            <a:off x="15062147" y="8290163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9994b3a12_0_403"/>
          <p:cNvSpPr txBox="1"/>
          <p:nvPr>
            <p:ph type="title"/>
          </p:nvPr>
        </p:nvSpPr>
        <p:spPr>
          <a:xfrm>
            <a:off x="554133" y="791156"/>
            <a:ext cx="15147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79" name="Google Shape;79;g299994b3a12_0_403"/>
          <p:cNvSpPr txBox="1"/>
          <p:nvPr>
            <p:ph idx="12" type="sldNum"/>
          </p:nvPr>
        </p:nvSpPr>
        <p:spPr>
          <a:xfrm>
            <a:off x="15062147" y="8290163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9994b3a12_0_406"/>
          <p:cNvSpPr txBox="1"/>
          <p:nvPr>
            <p:ph type="title"/>
          </p:nvPr>
        </p:nvSpPr>
        <p:spPr>
          <a:xfrm>
            <a:off x="554133" y="987733"/>
            <a:ext cx="49920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162525" lIns="162525" spcFirstLastPara="1" rIns="162525" wrap="square" tIns="162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82" name="Google Shape;82;g299994b3a12_0_406"/>
          <p:cNvSpPr txBox="1"/>
          <p:nvPr>
            <p:ph idx="1" type="body"/>
          </p:nvPr>
        </p:nvSpPr>
        <p:spPr>
          <a:xfrm>
            <a:off x="554133" y="2470400"/>
            <a:ext cx="4992000" cy="56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rm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83" name="Google Shape;83;g299994b3a12_0_406"/>
          <p:cNvSpPr txBox="1"/>
          <p:nvPr>
            <p:ph idx="12" type="sldNum"/>
          </p:nvPr>
        </p:nvSpPr>
        <p:spPr>
          <a:xfrm>
            <a:off x="15062147" y="8290163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9994b3a12_0_410"/>
          <p:cNvSpPr txBox="1"/>
          <p:nvPr>
            <p:ph type="title"/>
          </p:nvPr>
        </p:nvSpPr>
        <p:spPr>
          <a:xfrm>
            <a:off x="871556" y="800267"/>
            <a:ext cx="11320500" cy="72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/>
        </p:txBody>
      </p:sp>
      <p:sp>
        <p:nvSpPr>
          <p:cNvPr id="86" name="Google Shape;86;g299994b3a12_0_410"/>
          <p:cNvSpPr txBox="1"/>
          <p:nvPr>
            <p:ph idx="12" type="sldNum"/>
          </p:nvPr>
        </p:nvSpPr>
        <p:spPr>
          <a:xfrm>
            <a:off x="15062147" y="8290163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9994b3a12_0_413"/>
          <p:cNvSpPr/>
          <p:nvPr/>
        </p:nvSpPr>
        <p:spPr>
          <a:xfrm>
            <a:off x="8128000" y="-222"/>
            <a:ext cx="8127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2525" lIns="162525" spcFirstLastPara="1" rIns="162525" wrap="square" tIns="1625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99994b3a12_0_413"/>
          <p:cNvSpPr txBox="1"/>
          <p:nvPr>
            <p:ph type="title"/>
          </p:nvPr>
        </p:nvSpPr>
        <p:spPr>
          <a:xfrm>
            <a:off x="472000" y="2192311"/>
            <a:ext cx="7191600" cy="26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62525" lIns="162525" spcFirstLastPara="1" rIns="162525" wrap="square" tIns="162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90" name="Google Shape;90;g299994b3a12_0_413"/>
          <p:cNvSpPr txBox="1"/>
          <p:nvPr>
            <p:ph idx="1" type="subTitle"/>
          </p:nvPr>
        </p:nvSpPr>
        <p:spPr>
          <a:xfrm>
            <a:off x="472000" y="4983244"/>
            <a:ext cx="7191600" cy="21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91" name="Google Shape;91;g299994b3a12_0_413"/>
          <p:cNvSpPr txBox="1"/>
          <p:nvPr>
            <p:ph idx="2" type="body"/>
          </p:nvPr>
        </p:nvSpPr>
        <p:spPr>
          <a:xfrm>
            <a:off x="8781333" y="1287244"/>
            <a:ext cx="6821400" cy="6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92" name="Google Shape;92;g299994b3a12_0_413"/>
          <p:cNvSpPr txBox="1"/>
          <p:nvPr>
            <p:ph idx="12" type="sldNum"/>
          </p:nvPr>
        </p:nvSpPr>
        <p:spPr>
          <a:xfrm>
            <a:off x="15062147" y="8290163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9994b3a12_0_419"/>
          <p:cNvSpPr txBox="1"/>
          <p:nvPr>
            <p:ph idx="1" type="body"/>
          </p:nvPr>
        </p:nvSpPr>
        <p:spPr>
          <a:xfrm>
            <a:off x="554133" y="7521022"/>
            <a:ext cx="106644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95" name="Google Shape;95;g299994b3a12_0_419"/>
          <p:cNvSpPr txBox="1"/>
          <p:nvPr>
            <p:ph idx="12" type="sldNum"/>
          </p:nvPr>
        </p:nvSpPr>
        <p:spPr>
          <a:xfrm>
            <a:off x="15062147" y="8290163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9994b3a12_0_422"/>
          <p:cNvSpPr txBox="1"/>
          <p:nvPr>
            <p:ph hasCustomPrompt="1" type="title"/>
          </p:nvPr>
        </p:nvSpPr>
        <p:spPr>
          <a:xfrm>
            <a:off x="554133" y="1966444"/>
            <a:ext cx="15147600" cy="3490800"/>
          </a:xfrm>
          <a:prstGeom prst="rect">
            <a:avLst/>
          </a:prstGeom>
          <a:noFill/>
          <a:ln>
            <a:noFill/>
          </a:ln>
        </p:spPr>
        <p:txBody>
          <a:bodyPr anchorCtr="0" anchor="b" bIns="162525" lIns="162525" spcFirstLastPara="1" rIns="162525" wrap="square" tIns="162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9pPr>
          </a:lstStyle>
          <a:p>
            <a:r>
              <a:t>xx%</a:t>
            </a:r>
          </a:p>
        </p:txBody>
      </p:sp>
      <p:sp>
        <p:nvSpPr>
          <p:cNvPr id="98" name="Google Shape;98;g299994b3a12_0_422"/>
          <p:cNvSpPr txBox="1"/>
          <p:nvPr>
            <p:ph idx="1" type="body"/>
          </p:nvPr>
        </p:nvSpPr>
        <p:spPr>
          <a:xfrm>
            <a:off x="554133" y="5603956"/>
            <a:ext cx="15147600" cy="23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rmAutofit/>
          </a:bodyPr>
          <a:lstStyle>
            <a:lvl1pPr indent="-431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99" name="Google Shape;99;g299994b3a12_0_422"/>
          <p:cNvSpPr txBox="1"/>
          <p:nvPr>
            <p:ph idx="12" type="sldNum"/>
          </p:nvPr>
        </p:nvSpPr>
        <p:spPr>
          <a:xfrm>
            <a:off x="15062147" y="8290163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99994b3a12_0_281"/>
          <p:cNvSpPr txBox="1"/>
          <p:nvPr>
            <p:ph idx="12" type="sldNum"/>
          </p:nvPr>
        </p:nvSpPr>
        <p:spPr>
          <a:xfrm>
            <a:off x="15062147" y="8290163"/>
            <a:ext cx="975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99994b3a12_0_426"/>
          <p:cNvSpPr txBox="1"/>
          <p:nvPr>
            <p:ph idx="12" type="sldNum"/>
          </p:nvPr>
        </p:nvSpPr>
        <p:spPr>
          <a:xfrm>
            <a:off x="15062147" y="8290163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9994b3a12_0_387"/>
          <p:cNvSpPr txBox="1"/>
          <p:nvPr>
            <p:ph type="ctrTitle"/>
          </p:nvPr>
        </p:nvSpPr>
        <p:spPr>
          <a:xfrm>
            <a:off x="554148" y="1323689"/>
            <a:ext cx="151476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162525" lIns="162525" spcFirstLastPara="1" rIns="162525" wrap="square" tIns="162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/>
        </p:txBody>
      </p:sp>
      <p:sp>
        <p:nvSpPr>
          <p:cNvPr id="63" name="Google Shape;63;g299994b3a12_0_387"/>
          <p:cNvSpPr txBox="1"/>
          <p:nvPr>
            <p:ph idx="1" type="subTitle"/>
          </p:nvPr>
        </p:nvSpPr>
        <p:spPr>
          <a:xfrm>
            <a:off x="554133" y="5038444"/>
            <a:ext cx="15147600" cy="14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64" name="Google Shape;64;g299994b3a12_0_387"/>
          <p:cNvSpPr txBox="1"/>
          <p:nvPr>
            <p:ph idx="12" type="sldNum"/>
          </p:nvPr>
        </p:nvSpPr>
        <p:spPr>
          <a:xfrm>
            <a:off x="15062147" y="8290163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9994b3a12_0_391"/>
          <p:cNvSpPr txBox="1"/>
          <p:nvPr>
            <p:ph type="title"/>
          </p:nvPr>
        </p:nvSpPr>
        <p:spPr>
          <a:xfrm>
            <a:off x="554133" y="3823733"/>
            <a:ext cx="151476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67" name="Google Shape;67;g299994b3a12_0_391"/>
          <p:cNvSpPr txBox="1"/>
          <p:nvPr>
            <p:ph idx="12" type="sldNum"/>
          </p:nvPr>
        </p:nvSpPr>
        <p:spPr>
          <a:xfrm>
            <a:off x="15062147" y="8290163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6255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7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" type="body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99994b3a12_0_383"/>
          <p:cNvSpPr txBox="1"/>
          <p:nvPr>
            <p:ph type="title"/>
          </p:nvPr>
        </p:nvSpPr>
        <p:spPr>
          <a:xfrm>
            <a:off x="554133" y="791156"/>
            <a:ext cx="15147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299994b3a12_0_383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rm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73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73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73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73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73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g299994b3a12_0_383"/>
          <p:cNvSpPr txBox="1"/>
          <p:nvPr>
            <p:ph idx="12" type="sldNum"/>
          </p:nvPr>
        </p:nvSpPr>
        <p:spPr>
          <a:xfrm>
            <a:off x="15062147" y="8290163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3" Type="http://schemas.openxmlformats.org/officeDocument/2006/relationships/image" Target="../media/image21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22.png"/><Relationship Id="rId5" Type="http://schemas.openxmlformats.org/officeDocument/2006/relationships/image" Target="../media/image42.png"/><Relationship Id="rId6" Type="http://schemas.openxmlformats.org/officeDocument/2006/relationships/image" Target="../media/image9.png"/><Relationship Id="rId7" Type="http://schemas.openxmlformats.org/officeDocument/2006/relationships/image" Target="../media/image24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-24269" l="3850" r="-3848" t="24270"/>
          <a:stretch/>
        </p:blipFill>
        <p:spPr>
          <a:xfrm>
            <a:off x="663975" y="2352375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297650" y="2795800"/>
            <a:ext cx="1763100" cy="9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#EDTECH</a:t>
            </a:r>
            <a:endParaRPr b="1" i="0" sz="20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CASES</a:t>
            </a:r>
            <a:endParaRPr b="1" i="0" sz="20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1"/>
          <p:cNvSpPr txBox="1"/>
          <p:nvPr>
            <p:ph type="title"/>
          </p:nvPr>
        </p:nvSpPr>
        <p:spPr>
          <a:xfrm>
            <a:off x="2856225" y="2995500"/>
            <a:ext cx="12198300" cy="31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100"/>
              <a:t>Инвестиционный рынок </a:t>
            </a:r>
            <a:endParaRPr sz="6100"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100"/>
              <a:t>в образовании: игра в долгую или бычий рынок?</a:t>
            </a:r>
            <a:endParaRPr b="0" sz="2100"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 sz="2100"/>
              <a:t>Investment market in Education: a long game or a bull market?</a:t>
            </a:r>
            <a:endParaRPr b="0" sz="2100"/>
          </a:p>
        </p:txBody>
      </p:sp>
      <p:sp>
        <p:nvSpPr>
          <p:cNvPr id="107" name="Google Shape;107;p1"/>
          <p:cNvSpPr txBox="1"/>
          <p:nvPr/>
        </p:nvSpPr>
        <p:spPr>
          <a:xfrm>
            <a:off x="2856225" y="6356950"/>
            <a:ext cx="7825200" cy="2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9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b="1" i="0" lang="en-US" sz="4050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Никита Подлипский</a:t>
            </a:r>
            <a:endParaRPr b="0" i="0" sz="4050" u="none" cap="none" strike="noStrike">
              <a:solidFill>
                <a:srgbClr val="00000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Управляющий директор Ultimate Education</a:t>
            </a:r>
            <a:endParaRPr b="0" i="0" sz="28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100" u="none" cap="none" strike="noStrike">
                <a:solidFill>
                  <a:srgbClr val="EFEFEF"/>
                </a:solidFill>
                <a:latin typeface="Inter"/>
                <a:ea typeface="Inter"/>
                <a:cs typeface="Inter"/>
                <a:sym typeface="Inter"/>
              </a:rPr>
              <a:t>Nikita Podlipskiy, </a:t>
            </a:r>
            <a:r>
              <a:rPr b="0" i="0" lang="en-US" sz="2100" u="none" cap="none" strike="noStrike">
                <a:solidFill>
                  <a:srgbClr val="EFEFEF"/>
                </a:solidFill>
                <a:latin typeface="Inter"/>
                <a:ea typeface="Inter"/>
                <a:cs typeface="Inter"/>
                <a:sym typeface="Inter"/>
              </a:rPr>
              <a:t>Managing Director of Ultimate Education</a:t>
            </a:r>
            <a:endParaRPr b="0" i="0" sz="2100" u="none" cap="none" strike="noStrike">
              <a:solidFill>
                <a:srgbClr val="EFEFE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4155800" y="293400"/>
            <a:ext cx="12049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Равный доступ для каждого</a:t>
            </a:r>
            <a:endParaRPr b="0" i="0" sz="6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7763100" y="1447800"/>
            <a:ext cx="928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Представим мир, где каждый имеет равные возможности</a:t>
            </a:r>
            <a:endParaRPr b="0" i="0" sz="22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99994b3a12_0_585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0" name="Google Shape;290;g299994b3a12_0_585"/>
          <p:cNvPicPr preferRelativeResize="0"/>
          <p:nvPr/>
        </p:nvPicPr>
        <p:blipFill rotWithShape="1">
          <a:blip r:embed="rId3">
            <a:alphaModFix/>
          </a:blip>
          <a:srcRect b="0" l="0" r="0" t="4524"/>
          <a:stretch/>
        </p:blipFill>
        <p:spPr>
          <a:xfrm>
            <a:off x="1259500" y="2179750"/>
            <a:ext cx="13737002" cy="59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299994b3a12_0_5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299994b3a12_0_585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299994b3a12_0_585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299994b3a12_0_5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99994b3a12_0_5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g299994b3a12_0_585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297" name="Google Shape;297;g299994b3a12_0_585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8" name="Google Shape;298;g299994b3a12_0_58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9" name="Google Shape;299;g299994b3a12_0_585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300" name="Google Shape;300;g299994b3a12_0_58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g299994b3a12_0_58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2" name="Google Shape;302;g299994b3a12_0_5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99994b3a12_0_58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99994b3a12_0_585"/>
          <p:cNvSpPr txBox="1"/>
          <p:nvPr/>
        </p:nvSpPr>
        <p:spPr>
          <a:xfrm>
            <a:off x="1223650" y="717400"/>
            <a:ext cx="991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Масштаб квалификационной ямы в мире</a:t>
            </a:r>
            <a:endParaRPr b="1" i="0" sz="33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The scale of the qualification pit in the world</a:t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99994b3a12_0_610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0" name="Google Shape;310;g299994b3a12_0_6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375" y="4392707"/>
            <a:ext cx="14318101" cy="437638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299994b3a12_0_610"/>
          <p:cNvSpPr txBox="1"/>
          <p:nvPr/>
        </p:nvSpPr>
        <p:spPr>
          <a:xfrm>
            <a:off x="734375" y="479175"/>
            <a:ext cx="145461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Даже без учета автоматизации, у </a:t>
            </a:r>
            <a:r>
              <a:rPr b="0" i="0" lang="en-US" sz="3300" u="none" cap="none" strike="noStrike">
                <a:solidFill>
                  <a:srgbClr val="FF9900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30 млн</a:t>
            </a:r>
            <a:r>
              <a:rPr b="1" i="0" lang="en-US" sz="3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работников в России или </a:t>
            </a:r>
            <a:r>
              <a:rPr b="0" i="0" lang="en-US" sz="3300" u="none" cap="none" strike="noStrike">
                <a:solidFill>
                  <a:srgbClr val="FF9900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40%</a:t>
            </a:r>
            <a:r>
              <a:rPr b="1" i="0" lang="en-US" sz="3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рабочей силы сегодня несоответствие навыков, </a:t>
            </a:r>
            <a:r>
              <a:rPr b="0" i="0" lang="en-US" sz="3300" u="none" cap="none" strike="noStrike">
                <a:solidFill>
                  <a:srgbClr val="FF9900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12 млн</a:t>
            </a:r>
            <a:r>
              <a:rPr b="1" i="0" lang="en-US" sz="3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из них понадобится более </a:t>
            </a:r>
            <a:r>
              <a:rPr b="0" i="0" lang="en-US" sz="3300" u="none" cap="none" strike="noStrike">
                <a:solidFill>
                  <a:srgbClr val="FF9900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6 месяцев</a:t>
            </a:r>
            <a:r>
              <a:rPr b="1" i="0" lang="en-US" sz="3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обучения</a:t>
            </a:r>
            <a:endParaRPr b="1" i="0" sz="32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Even without automation, 30 million workers in Russia or 40% of the workforce today have skills mismatch, </a:t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12 million of them will need more than 6 months of training</a:t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2" name="Google Shape;312;g299994b3a12_0_610"/>
          <p:cNvSpPr txBox="1"/>
          <p:nvPr/>
        </p:nvSpPr>
        <p:spPr>
          <a:xfrm>
            <a:off x="734375" y="3587950"/>
            <a:ext cx="9918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Размер квалификационной ямы в России​, </a:t>
            </a:r>
            <a:r>
              <a:rPr b="0" i="0" lang="en-US" sz="2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млн человек</a:t>
            </a:r>
            <a:endParaRPr b="0" i="0" sz="23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The size of the qualification pit in Russia, million people</a:t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3" name="Google Shape;313;g299994b3a12_0_610"/>
          <p:cNvSpPr txBox="1"/>
          <p:nvPr/>
        </p:nvSpPr>
        <p:spPr>
          <a:xfrm>
            <a:off x="9496900" y="3233950"/>
            <a:ext cx="66492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Среднее время, необходимое для переобучения в России​, </a:t>
            </a:r>
            <a:r>
              <a:rPr b="0" i="0" lang="en-US" sz="2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%</a:t>
            </a:r>
            <a:endParaRPr b="0" i="0" sz="23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Average time required for retraining in Russia​, %</a:t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4" name="Google Shape;314;g299994b3a12_0_610"/>
          <p:cNvSpPr txBox="1"/>
          <p:nvPr/>
        </p:nvSpPr>
        <p:spPr>
          <a:xfrm>
            <a:off x="7021025" y="4719388"/>
            <a:ext cx="84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E6FFF"/>
                </a:solidFill>
                <a:latin typeface="Inter"/>
                <a:ea typeface="Inter"/>
                <a:cs typeface="Inter"/>
                <a:sym typeface="Inter"/>
              </a:rPr>
              <a:t>40%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with inappropriate skills</a:t>
            </a:r>
            <a:endParaRPr b="1" i="0" sz="18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5" name="Google Shape;315;g299994b3a12_0_610"/>
          <p:cNvSpPr txBox="1"/>
          <p:nvPr/>
        </p:nvSpPr>
        <p:spPr>
          <a:xfrm>
            <a:off x="1441325" y="8781125"/>
            <a:ext cx="1341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Inter"/>
                <a:ea typeface="Inter"/>
                <a:cs typeface="Inter"/>
                <a:sym typeface="Inter"/>
              </a:rPr>
              <a:t>Источник: Оценка российского рынка образования, март 2022, Frost&amp;Sullivan; The Future of Jobs Report 2020; Массовая Уникальность, 2019, BCG совместно с World Skills Russia и Rosatom​</a:t>
            </a:r>
            <a:endParaRPr b="0" i="0" sz="1100" u="none" cap="none" strike="noStrike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9994b3a12_0_358"/>
          <p:cNvSpPr/>
          <p:nvPr/>
        </p:nvSpPr>
        <p:spPr>
          <a:xfrm>
            <a:off x="580125" y="2867700"/>
            <a:ext cx="15034800" cy="3040500"/>
          </a:xfrm>
          <a:prstGeom prst="roundRect">
            <a:avLst>
              <a:gd fmla="val 775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299994b3a12_0_3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2244" y="6337734"/>
            <a:ext cx="13239112" cy="111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99994b3a12_0_358"/>
          <p:cNvPicPr preferRelativeResize="0"/>
          <p:nvPr/>
        </p:nvPicPr>
        <p:blipFill rotWithShape="1">
          <a:blip r:embed="rId4">
            <a:alphaModFix/>
          </a:blip>
          <a:srcRect b="12320" l="0" r="0" t="15834"/>
          <a:stretch/>
        </p:blipFill>
        <p:spPr>
          <a:xfrm>
            <a:off x="5550475" y="6002113"/>
            <a:ext cx="5572200" cy="726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17" name="Google Shape;117;g299994b3a12_0_358"/>
          <p:cNvPicPr preferRelativeResize="0"/>
          <p:nvPr/>
        </p:nvPicPr>
        <p:blipFill rotWithShape="1">
          <a:blip r:embed="rId5">
            <a:alphaModFix/>
          </a:blip>
          <a:srcRect b="22682" l="7776" r="7876" t="25352"/>
          <a:stretch/>
        </p:blipFill>
        <p:spPr>
          <a:xfrm>
            <a:off x="2802606" y="7506889"/>
            <a:ext cx="2460801" cy="88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99994b3a12_0_358"/>
          <p:cNvPicPr preferRelativeResize="0"/>
          <p:nvPr/>
        </p:nvPicPr>
        <p:blipFill rotWithShape="1">
          <a:blip r:embed="rId6">
            <a:alphaModFix/>
          </a:blip>
          <a:srcRect b="18483" l="0" r="0" t="15781"/>
          <a:stretch/>
        </p:blipFill>
        <p:spPr>
          <a:xfrm>
            <a:off x="6192244" y="7538157"/>
            <a:ext cx="1424770" cy="8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99994b3a12_0_3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62176" y="7630348"/>
            <a:ext cx="2460800" cy="79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99994b3a12_0_3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4600" y="7455289"/>
            <a:ext cx="799156" cy="96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99994b3a12_0_35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684867" y="7500043"/>
            <a:ext cx="1930098" cy="7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99994b3a12_0_358"/>
          <p:cNvSpPr txBox="1"/>
          <p:nvPr/>
        </p:nvSpPr>
        <p:spPr>
          <a:xfrm>
            <a:off x="-550089" y="8306133"/>
            <a:ext cx="40485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Game Development</a:t>
            </a:r>
            <a:endParaRPr b="0" i="0" sz="16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3" name="Google Shape;123;g299994b3a12_0_358"/>
          <p:cNvSpPr txBox="1"/>
          <p:nvPr/>
        </p:nvSpPr>
        <p:spPr>
          <a:xfrm>
            <a:off x="2640422" y="8306133"/>
            <a:ext cx="34416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Creative Industry:</a:t>
            </a:r>
            <a:endParaRPr b="1" i="0" sz="1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Design, IT</a:t>
            </a:r>
            <a:endParaRPr b="1" i="0" sz="1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" name="Google Shape;124;g299994b3a12_0_358"/>
          <p:cNvSpPr txBox="1"/>
          <p:nvPr/>
        </p:nvSpPr>
        <p:spPr>
          <a:xfrm>
            <a:off x="4892156" y="8306133"/>
            <a:ext cx="40485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Fashion Industry</a:t>
            </a:r>
            <a:endParaRPr b="0" i="0" sz="1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5" name="Google Shape;125;g299994b3a12_0_358"/>
          <p:cNvSpPr txBox="1"/>
          <p:nvPr/>
        </p:nvSpPr>
        <p:spPr>
          <a:xfrm>
            <a:off x="7579333" y="8306133"/>
            <a:ext cx="40485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Psychology</a:t>
            </a:r>
            <a:endParaRPr b="0" i="0" sz="16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6" name="Google Shape;126;g299994b3a12_0_358"/>
          <p:cNvSpPr txBox="1"/>
          <p:nvPr/>
        </p:nvSpPr>
        <p:spPr>
          <a:xfrm>
            <a:off x="10152933" y="8306133"/>
            <a:ext cx="40485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Marketing </a:t>
            </a:r>
            <a:endParaRPr b="1" i="0" sz="1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and E-commerce</a:t>
            </a:r>
            <a:endParaRPr b="0" i="0" sz="16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g299994b3a12_0_358"/>
          <p:cNvSpPr txBox="1"/>
          <p:nvPr/>
        </p:nvSpPr>
        <p:spPr>
          <a:xfrm>
            <a:off x="12625644" y="8306133"/>
            <a:ext cx="40485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Law, Finance</a:t>
            </a:r>
            <a:endParaRPr b="0" i="0" sz="1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g299994b3a12_0_358"/>
          <p:cNvSpPr txBox="1"/>
          <p:nvPr/>
        </p:nvSpPr>
        <p:spPr>
          <a:xfrm>
            <a:off x="1969100" y="3920863"/>
            <a:ext cx="131982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300 тыс.+ </a:t>
            </a:r>
            <a:endParaRPr b="1" i="0" sz="15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совокупное количество студентов</a:t>
            </a:r>
            <a:endParaRPr b="0" i="0" sz="15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300 thousand+ total number of students</a:t>
            </a:r>
            <a:endParaRPr b="0" i="0" sz="15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29" name="Google Shape;129;g299994b3a12_0_358"/>
          <p:cNvGrpSpPr/>
          <p:nvPr/>
        </p:nvGrpSpPr>
        <p:grpSpPr>
          <a:xfrm>
            <a:off x="833994" y="2867688"/>
            <a:ext cx="14347531" cy="3127250"/>
            <a:chOff x="829294" y="2537800"/>
            <a:chExt cx="14347531" cy="3127250"/>
          </a:xfrm>
        </p:grpSpPr>
        <p:pic>
          <p:nvPicPr>
            <p:cNvPr id="130" name="Google Shape;130;g299994b3a12_0_35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94638" y="3769783"/>
              <a:ext cx="596179" cy="6693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g299994b3a12_0_35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29306" y="2641165"/>
              <a:ext cx="726844" cy="7268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g299994b3a12_0_358"/>
            <p:cNvSpPr txBox="1"/>
            <p:nvPr/>
          </p:nvSpPr>
          <p:spPr>
            <a:xfrm>
              <a:off x="1978625" y="2537800"/>
              <a:ext cx="13198200" cy="10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2525" lIns="162525" spcFirstLastPara="1" rIns="162525" wrap="square" tIns="1625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ТОП-10</a:t>
              </a:r>
              <a:r>
                <a:rPr b="0" i="0" lang="en-US" sz="15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 самых динамично растущих EdTech-компаний в сегменте ДПО</a:t>
              </a:r>
              <a:endParaRPr b="0"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(Smart Ranking 2023)</a:t>
              </a:r>
              <a:endParaRPr b="0"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999999"/>
                  </a:solidFill>
                  <a:latin typeface="Inter"/>
                  <a:ea typeface="Inter"/>
                  <a:cs typeface="Inter"/>
                  <a:sym typeface="Inter"/>
                </a:rPr>
                <a:t>TOP 10 most dynamically growing EdTech companies in the continuing education segment (Smart Ranking 2023)</a:t>
              </a:r>
              <a:endParaRPr b="0"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3" name="Google Shape;133;g299994b3a12_0_358"/>
            <p:cNvSpPr txBox="1"/>
            <p:nvPr/>
          </p:nvSpPr>
          <p:spPr>
            <a:xfrm>
              <a:off x="1978625" y="4644150"/>
              <a:ext cx="13198200" cy="10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2525" lIns="162525" spcFirstLastPara="1" rIns="162525" wrap="square" tIns="1625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Более 1,3 млн. </a:t>
              </a:r>
              <a:endParaRPr b="1" i="0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размер профильного сообщества школ</a:t>
              </a:r>
              <a:endParaRPr b="0" i="0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999999"/>
                  </a:solidFill>
                  <a:latin typeface="Inter"/>
                  <a:ea typeface="Inter"/>
                  <a:cs typeface="Inter"/>
                  <a:sym typeface="Inter"/>
                </a:rPr>
                <a:t>More than 1,3 million — size of the school community</a:t>
              </a:r>
              <a:endParaRPr b="0" i="0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id="134" name="Google Shape;134;g299994b3a12_0_35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29294" y="4850669"/>
              <a:ext cx="726864" cy="6693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5" name="Google Shape;135;g299994b3a12_0_35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242999" y="7753569"/>
            <a:ext cx="1930100" cy="39135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99994b3a12_0_358"/>
          <p:cNvSpPr txBox="1"/>
          <p:nvPr/>
        </p:nvSpPr>
        <p:spPr>
          <a:xfrm>
            <a:off x="610600" y="290225"/>
            <a:ext cx="15407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Ultimate Education - лидер в сегменте ДПО</a:t>
            </a:r>
            <a:endParaRPr b="0" i="0" sz="5400" u="none" cap="none" strike="noStrike"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Ultimate Education is the leader in the segment of additional professional education</a:t>
            </a:r>
            <a:endParaRPr b="0" i="0" sz="2100" u="none" cap="none" strike="noStrike">
              <a:solidFill>
                <a:srgbClr val="CCCCC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37" name="Google Shape;137;g299994b3a12_0_358"/>
          <p:cNvSpPr txBox="1"/>
          <p:nvPr/>
        </p:nvSpPr>
        <p:spPr>
          <a:xfrm>
            <a:off x="610600" y="1629025"/>
            <a:ext cx="15034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Ultimate Education – образовательный холдинг, который создан путем M&amp;A и объединяет шесть школ-лидеров в сегменте ДПО с фокусом на глубокую индустриальную экспертизу и формирование отраслевых сообществ.</a:t>
            </a:r>
            <a:endParaRPr b="0" i="0" sz="19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Ultimate Education is an educational holding that was created through M&amp;A and consists of leading schools in the field of additional professional education with a focus on deep industrial expertise and the formation of industry communities</a:t>
            </a:r>
            <a:endParaRPr b="0" i="0" sz="16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a76328b1f_2_0"/>
          <p:cNvSpPr txBox="1"/>
          <p:nvPr/>
        </p:nvSpPr>
        <p:spPr>
          <a:xfrm>
            <a:off x="495300" y="328100"/>
            <a:ext cx="154074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Фокус на сообщества</a:t>
            </a:r>
            <a:endParaRPr b="0" i="0" sz="5400" u="none" cap="none" strike="noStrike"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Focus on community</a:t>
            </a:r>
            <a:endParaRPr b="0" i="0" sz="3800" u="none" cap="none" strike="noStrike">
              <a:solidFill>
                <a:schemeClr val="dk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43" name="Google Shape;143;g29a76328b1f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464050"/>
            <a:ext cx="15951201" cy="6324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/>
          <p:nvPr/>
        </p:nvSpPr>
        <p:spPr>
          <a:xfrm>
            <a:off x="1422858" y="8672309"/>
            <a:ext cx="51435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2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154" name="Google Shape;154;p2"/>
            <p:cNvSpPr/>
            <p:nvPr/>
          </p:nvSpPr>
          <p:spPr>
            <a:xfrm>
              <a:off x="361492" y="8284324"/>
              <a:ext cx="151130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5" name="Google Shape;155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" name="Google Shape;156;p2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157" name="Google Shape;157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"/>
          <p:cNvSpPr txBox="1"/>
          <p:nvPr/>
        </p:nvSpPr>
        <p:spPr>
          <a:xfrm>
            <a:off x="990425" y="1128600"/>
            <a:ext cx="7986300" cy="59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The global education market is slated to reach an estimated </a:t>
            </a:r>
            <a:r>
              <a:rPr b="1" i="0" lang="en-US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$8 trillion</a:t>
            </a:r>
            <a:r>
              <a:rPr b="0" i="0" lang="en-US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in value by 2030 from $6 trillion in 2022</a:t>
            </a:r>
            <a:endParaRPr b="0" i="0" sz="27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По оценкам, к 2030 году объем мирового рынка образования достигнет 8 трлн долларов по сравнению с 6 трлн долларов в 2022 году</a:t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EdTech is expected to grow at a faster pace than the overall education sector, from $250 billion in spending in 2022 to </a:t>
            </a:r>
            <a:r>
              <a:rPr b="0" i="0" lang="en-US" sz="3200" u="none" cap="none" strike="noStrike">
                <a:solidFill>
                  <a:schemeClr val="lt1"/>
                </a:solidFill>
                <a:highlight>
                  <a:srgbClr val="E69138"/>
                </a:highlight>
                <a:latin typeface="Inter ExtraBold"/>
                <a:ea typeface="Inter ExtraBold"/>
                <a:cs typeface="Inter ExtraBold"/>
                <a:sym typeface="Inter ExtraBold"/>
              </a:rPr>
              <a:t>$620 billion</a:t>
            </a:r>
            <a:r>
              <a:rPr b="1" i="0" lang="en-US" sz="3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in 2030*</a:t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Ожидается, что EdTech будет расти более быстрыми темпами, чем сектор образования в целом, с 250 миллиардов долларов расходов в 2022 году до 620 миллиардов долларов в 2030 году*</a:t>
            </a:r>
            <a:endParaRPr b="0" i="0" sz="27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4843325" y="709100"/>
            <a:ext cx="10904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EdTech Global</a:t>
            </a:r>
            <a:endParaRPr b="0" i="0" sz="5400" u="none" cap="none" strike="noStrike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3" name="Google Shape;163;p2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609963" y="844300"/>
            <a:ext cx="144600" cy="20757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2399550" y="8284325"/>
            <a:ext cx="4088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*Morgan Stanley Research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25950" y="2003995"/>
            <a:ext cx="7126875" cy="4406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"/>
          <p:cNvCxnSpPr/>
          <p:nvPr/>
        </p:nvCxnSpPr>
        <p:spPr>
          <a:xfrm flipH="1" rot="10800000">
            <a:off x="9470950" y="5945550"/>
            <a:ext cx="6362700" cy="1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9994b3a12_0_517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g299994b3a12_0_517"/>
          <p:cNvPicPr preferRelativeResize="0"/>
          <p:nvPr/>
        </p:nvPicPr>
        <p:blipFill rotWithShape="1">
          <a:blip r:embed="rId3">
            <a:alphaModFix/>
          </a:blip>
          <a:srcRect b="7366" l="0" r="0" t="15245"/>
          <a:stretch/>
        </p:blipFill>
        <p:spPr>
          <a:xfrm>
            <a:off x="1112925" y="1954300"/>
            <a:ext cx="6377475" cy="49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99994b3a12_0_517"/>
          <p:cNvSpPr txBox="1"/>
          <p:nvPr/>
        </p:nvSpPr>
        <p:spPr>
          <a:xfrm>
            <a:off x="975350" y="949825"/>
            <a:ext cx="7066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Спад по-разному сказался на отраслях*</a:t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The decline hit industries differently</a:t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5" name="Google Shape;175;g299994b3a12_0_517"/>
          <p:cNvSpPr txBox="1"/>
          <p:nvPr/>
        </p:nvSpPr>
        <p:spPr>
          <a:xfrm>
            <a:off x="1112923" y="7044400"/>
            <a:ext cx="62295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*Carta показывает статистику только по компаниям, которые пользуются их платформой</a:t>
            </a:r>
            <a:endParaRPr b="0" i="0" sz="13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6" name="Google Shape;176;g299994b3a12_0_5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99994b3a12_0_517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99994b3a12_0_517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299994b3a12_0_5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99994b3a12_0_5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g299994b3a12_0_517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182" name="Google Shape;182;g299994b3a12_0_517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g299994b3a12_0_5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4" name="Google Shape;184;g299994b3a12_0_517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185" name="Google Shape;185;g299994b3a12_0_5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g299994b3a12_0_5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7" name="Google Shape;187;g299994b3a12_0_5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99994b3a12_0_5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99994b3a12_0_517"/>
          <p:cNvSpPr txBox="1"/>
          <p:nvPr/>
        </p:nvSpPr>
        <p:spPr>
          <a:xfrm>
            <a:off x="8794625" y="1000300"/>
            <a:ext cx="6648600" cy="7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highlight>
                  <a:srgbClr val="E69138"/>
                </a:highlight>
                <a:latin typeface="Inter ExtraBold"/>
                <a:ea typeface="Inter ExtraBold"/>
                <a:cs typeface="Inter ExtraBold"/>
                <a:sym typeface="Inter ExtraBold"/>
              </a:rPr>
              <a:t>Образование в самом лучшем положении</a:t>
            </a:r>
            <a:endParaRPr b="0" i="0" sz="2700" u="none" cap="none" strike="noStrike">
              <a:solidFill>
                <a:schemeClr val="lt1"/>
              </a:solidFill>
              <a:highlight>
                <a:srgbClr val="E69138"/>
              </a:highlight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Education is in the best position</a:t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Вертикаль образования пострадала только на -1%</a:t>
            </a:r>
            <a:endParaRPr b="0" i="0" sz="27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The vertical of education suffered only by -1%</a:t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 целом стартапы на Carta подняли на 65% меньше капитала, чем в прошлом году. То есть, всё, что падает глубже 65%, падает больше рынка</a:t>
            </a:r>
            <a:endParaRPr b="0"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In general, startups on Carta raised 65% less capital than last year. Consequently, anything that falls deeper than 65% falls more than the market</a:t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0" name="Google Shape;190;g299994b3a12_0_517"/>
          <p:cNvSpPr/>
          <p:nvPr/>
        </p:nvSpPr>
        <p:spPr>
          <a:xfrm>
            <a:off x="8431700" y="1010575"/>
            <a:ext cx="144600" cy="20757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99994b3a12_0_517"/>
          <p:cNvSpPr txBox="1"/>
          <p:nvPr/>
        </p:nvSpPr>
        <p:spPr>
          <a:xfrm>
            <a:off x="1833750" y="7829050"/>
            <a:ext cx="136095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Carta — частная американская технологическая компания, предоставляющая программное обеспечение для управления акционерным капиталом частным и государственным компаниям</a:t>
            </a:r>
            <a:endParaRPr b="0" i="0" sz="19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7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Carta is a privately held American technology company providing equity management software to private and public companies</a:t>
            </a:r>
            <a:endParaRPr b="0" i="0" sz="17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a26743860_0_114"/>
          <p:cNvSpPr txBox="1"/>
          <p:nvPr>
            <p:ph idx="12" type="sldNum"/>
          </p:nvPr>
        </p:nvSpPr>
        <p:spPr>
          <a:xfrm>
            <a:off x="11704320" y="83515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g29a26743860_0_114"/>
          <p:cNvSpPr txBox="1"/>
          <p:nvPr/>
        </p:nvSpPr>
        <p:spPr>
          <a:xfrm>
            <a:off x="525975" y="1420100"/>
            <a:ext cx="7950000" cy="76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 2022 году суммарная годовая выручка топ-100 EdTech компаний России составила около $960M, что на 21% больше, чем в 2021-м</a:t>
            </a:r>
            <a:endParaRPr b="0" i="0" sz="20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In 2022, the total annual revenue of the top 100 EdTech companies in Russia amounted to about $960M, which is 21% more than in 2021</a:t>
            </a:r>
            <a:endParaRPr b="0" i="0" sz="20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EdTech-рынок показал в III квартале 2023 года рекордный рост с февраля с 2022 года.</a:t>
            </a:r>
            <a:endParaRPr b="0" i="0" sz="2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Если компании смогут успешно завершить IV квартал, то</a:t>
            </a:r>
            <a:r>
              <a:rPr b="1" i="0" lang="en-US" sz="3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объем выручки топ-100 составит по итогам года около </a:t>
            </a:r>
            <a:r>
              <a:rPr b="0" i="0" lang="en-US" sz="3100" u="none" cap="none" strike="noStrike">
                <a:solidFill>
                  <a:schemeClr val="lt1"/>
                </a:solidFill>
                <a:highlight>
                  <a:srgbClr val="E69138"/>
                </a:highlight>
                <a:latin typeface="Inter ExtraBold"/>
                <a:ea typeface="Inter ExtraBold"/>
                <a:cs typeface="Inter ExtraBold"/>
                <a:sym typeface="Inter ExtraBold"/>
              </a:rPr>
              <a:t>$1,18B-$1,3В</a:t>
            </a:r>
            <a:r>
              <a:rPr b="1" i="0" lang="en-US" sz="3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с ростом 23-36% YoY*</a:t>
            </a:r>
            <a:endParaRPr b="1" i="0" sz="31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The EdTech market showed record growth in the 3rd quarter of 2023 since February 2022.</a:t>
            </a:r>
            <a:endParaRPr b="0" i="0" sz="20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If the companies are able to successfully complete the fourth quarter, then the revenue of the top 100 will be about $1,18B-$1,3B at the end of the year with an increase of 23-36% YoY*</a:t>
            </a:r>
            <a:endParaRPr b="0" i="0" sz="20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*Smart Ranking 2023</a:t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8" name="Google Shape;198;g29a26743860_0_114"/>
          <p:cNvSpPr txBox="1"/>
          <p:nvPr/>
        </p:nvSpPr>
        <p:spPr>
          <a:xfrm>
            <a:off x="495300" y="328100"/>
            <a:ext cx="5346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EdTech Russia</a:t>
            </a:r>
            <a:endParaRPr b="0" i="0" sz="5400" u="none" cap="none" strike="noStrike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99" name="Google Shape;199;g29a26743860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3225" y="1843125"/>
            <a:ext cx="7741774" cy="478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9a26743860_0_114"/>
          <p:cNvSpPr txBox="1"/>
          <p:nvPr/>
        </p:nvSpPr>
        <p:spPr>
          <a:xfrm>
            <a:off x="11402800" y="2771675"/>
            <a:ext cx="4982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Latest forecast:</a:t>
            </a:r>
            <a:endParaRPr b="0" i="0" sz="1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1" name="Google Shape;201;g29a26743860_0_114"/>
          <p:cNvSpPr txBox="1"/>
          <p:nvPr/>
        </p:nvSpPr>
        <p:spPr>
          <a:xfrm>
            <a:off x="9458163" y="3139975"/>
            <a:ext cx="6029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Forecast at the beginning of the year:</a:t>
            </a:r>
            <a:endParaRPr b="0" i="0" sz="1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9994b3a12_0_495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7" name="Google Shape;207;g299994b3a12_0_4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99994b3a12_0_495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99994b3a12_0_495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299994b3a12_0_4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99994b3a12_0_4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g299994b3a12_0_495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213" name="Google Shape;213;g299994b3a12_0_495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4" name="Google Shape;214;g299994b3a12_0_49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g299994b3a12_0_495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216" name="Google Shape;216;g299994b3a12_0_49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g299994b3a12_0_49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8" name="Google Shape;218;g299994b3a12_0_4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99994b3a12_0_49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99994b3a12_0_495"/>
          <p:cNvSpPr txBox="1"/>
          <p:nvPr/>
        </p:nvSpPr>
        <p:spPr>
          <a:xfrm>
            <a:off x="1189125" y="727425"/>
            <a:ext cx="10904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EdTech Russia Investments</a:t>
            </a:r>
            <a:endParaRPr b="0" i="0" sz="5400" u="none" cap="none" strike="noStrike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21" name="Google Shape;221;g299994b3a12_0_495"/>
          <p:cNvSpPr/>
          <p:nvPr/>
        </p:nvSpPr>
        <p:spPr>
          <a:xfrm>
            <a:off x="692025" y="324775"/>
            <a:ext cx="144600" cy="20757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99994b3a12_0_495"/>
          <p:cNvSpPr txBox="1"/>
          <p:nvPr/>
        </p:nvSpPr>
        <p:spPr>
          <a:xfrm>
            <a:off x="3505200" y="2071350"/>
            <a:ext cx="8915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Динамика объема инвестиций EdTech в России, </a:t>
            </a:r>
            <a:r>
              <a:rPr b="0" i="0" lang="en-US" sz="24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$ млн</a:t>
            </a:r>
            <a:endParaRPr b="0" i="0" sz="24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 Medium"/>
                <a:ea typeface="Inter Medium"/>
                <a:cs typeface="Inter Medium"/>
                <a:sym typeface="Inter Medium"/>
              </a:rPr>
              <a:t>Dynamics of EdTech investments in Russia, $M</a:t>
            </a:r>
            <a:endParaRPr b="0" i="0" sz="2100" u="none" cap="none" strike="noStrike">
              <a:solidFill>
                <a:srgbClr val="CCCCCC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23" name="Google Shape;223;g299994b3a12_0_495"/>
          <p:cNvSpPr txBox="1"/>
          <p:nvPr/>
        </p:nvSpPr>
        <p:spPr>
          <a:xfrm>
            <a:off x="2048725" y="8284625"/>
            <a:ext cx="1264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B7B7B7"/>
                </a:solidFill>
                <a:latin typeface="Inter"/>
                <a:ea typeface="Inter"/>
                <a:cs typeface="Inter"/>
                <a:sym typeface="Inter"/>
              </a:rPr>
              <a:t>Источник: VentureGuide.innoagency (венчурные инвестиции + exits)</a:t>
            </a:r>
            <a:endParaRPr b="0" i="0" sz="1200" u="none" cap="none" strike="noStrike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24" name="Google Shape;224;g299994b3a12_0_495" title="Диаграмма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83625" y="2948550"/>
            <a:ext cx="8136345" cy="50309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g299994b3a12_0_495"/>
          <p:cNvCxnSpPr/>
          <p:nvPr/>
        </p:nvCxnSpPr>
        <p:spPr>
          <a:xfrm flipH="1" rot="10800000">
            <a:off x="4593175" y="7484000"/>
            <a:ext cx="7308600" cy="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a26743860_0_20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g29a26743860_0_20"/>
          <p:cNvSpPr txBox="1"/>
          <p:nvPr/>
        </p:nvSpPr>
        <p:spPr>
          <a:xfrm>
            <a:off x="882900" y="842600"/>
            <a:ext cx="14928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highlight>
                  <a:srgbClr val="E69138"/>
                </a:highlight>
                <a:latin typeface="Inter"/>
                <a:ea typeface="Inter"/>
                <a:cs typeface="Inter"/>
                <a:sym typeface="Inter"/>
              </a:rPr>
              <a:t>ДПО – ключевой сегмент</a:t>
            </a:r>
            <a:r>
              <a:rPr b="1" i="0" lang="en-US" sz="3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быстрорастущего EdTech-рынка​ России</a:t>
            </a:r>
            <a:endParaRPr b="1" i="0" sz="3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Additional Professional Education is a key segment of the fast-growing EdTech market​ in Russia</a:t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32" name="Google Shape;232;g29a26743860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9a26743860_0_20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9a26743860_0_20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29a26743860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9a26743860_0_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g29a26743860_0_20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238" name="Google Shape;238;g29a26743860_0_20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9" name="Google Shape;239;g29a26743860_0_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g29a26743860_0_20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241" name="Google Shape;241;g29a26743860_0_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29a26743860_0_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3" name="Google Shape;243;g29a26743860_0_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9a26743860_0_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29a26743860_0_20"/>
          <p:cNvSpPr txBox="1"/>
          <p:nvPr/>
        </p:nvSpPr>
        <p:spPr>
          <a:xfrm>
            <a:off x="2124925" y="8226875"/>
            <a:ext cx="12645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Inter"/>
                <a:ea typeface="Inter"/>
                <a:cs typeface="Inter"/>
                <a:sym typeface="Inter"/>
              </a:rPr>
              <a:t>Источник: Smart Ranking 2023</a:t>
            </a:r>
            <a:endParaRPr b="0" i="0" sz="1100" u="none" cap="none" strike="noStrike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6" name="Google Shape;246;g29a26743860_0_20"/>
          <p:cNvSpPr txBox="1"/>
          <p:nvPr/>
        </p:nvSpPr>
        <p:spPr>
          <a:xfrm>
            <a:off x="7922300" y="2229425"/>
            <a:ext cx="8257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Динамика выручки сегментов EdTech в Q3 2023, млн $</a:t>
            </a:r>
            <a:endParaRPr b="1" i="0" sz="22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Revenue dynamics of EdTech segments in Q3 2023, mln $</a:t>
            </a:r>
            <a:endParaRPr b="1" i="0" sz="22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7" name="Google Shape;247;g29a26743860_0_20"/>
          <p:cNvSpPr txBox="1"/>
          <p:nvPr/>
        </p:nvSpPr>
        <p:spPr>
          <a:xfrm>
            <a:off x="897950" y="2229425"/>
            <a:ext cx="9918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Сегментация рынка EdTech в 3 квартале 2023</a:t>
            </a:r>
            <a:endParaRPr b="1" i="0" sz="22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Segmentation of the EdTech market in Q3 2023 </a:t>
            </a:r>
            <a:endParaRPr b="0" i="0" sz="2100" u="none" cap="none" strike="noStrik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48" name="Google Shape;248;g29a26743860_0_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98502" y="2969225"/>
            <a:ext cx="7178275" cy="48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9a26743860_0_20" title="Диаграмма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13486" y="2977050"/>
            <a:ext cx="6562139" cy="48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29a26743860_0_20"/>
          <p:cNvSpPr txBox="1"/>
          <p:nvPr/>
        </p:nvSpPr>
        <p:spPr>
          <a:xfrm>
            <a:off x="8451850" y="3660825"/>
            <a:ext cx="687900" cy="400200"/>
          </a:xfrm>
          <a:prstGeom prst="rect">
            <a:avLst/>
          </a:prstGeom>
          <a:solidFill>
            <a:srgbClr val="0351C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118,9</a:t>
            </a:r>
            <a:endParaRPr b="1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1" name="Google Shape;251;g29a26743860_0_20"/>
          <p:cNvSpPr txBox="1"/>
          <p:nvPr/>
        </p:nvSpPr>
        <p:spPr>
          <a:xfrm>
            <a:off x="9624775" y="4235825"/>
            <a:ext cx="553500" cy="400200"/>
          </a:xfrm>
          <a:prstGeom prst="rect">
            <a:avLst/>
          </a:prstGeom>
          <a:solidFill>
            <a:srgbClr val="0351C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101</a:t>
            </a:r>
            <a:endParaRPr b="1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2" name="Google Shape;252;g29a26743860_0_20"/>
          <p:cNvSpPr txBox="1"/>
          <p:nvPr/>
        </p:nvSpPr>
        <p:spPr>
          <a:xfrm>
            <a:off x="10650300" y="6182675"/>
            <a:ext cx="687900" cy="400200"/>
          </a:xfrm>
          <a:prstGeom prst="rect">
            <a:avLst/>
          </a:prstGeom>
          <a:solidFill>
            <a:srgbClr val="0351C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39,3</a:t>
            </a:r>
            <a:endParaRPr b="1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3" name="Google Shape;253;g29a26743860_0_20"/>
          <p:cNvSpPr txBox="1"/>
          <p:nvPr/>
        </p:nvSpPr>
        <p:spPr>
          <a:xfrm>
            <a:off x="11766550" y="6744025"/>
            <a:ext cx="687900" cy="400200"/>
          </a:xfrm>
          <a:prstGeom prst="rect">
            <a:avLst/>
          </a:prstGeom>
          <a:solidFill>
            <a:srgbClr val="0351C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21,2</a:t>
            </a:r>
            <a:endParaRPr b="1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4" name="Google Shape;254;g29a26743860_0_20"/>
          <p:cNvSpPr txBox="1"/>
          <p:nvPr/>
        </p:nvSpPr>
        <p:spPr>
          <a:xfrm>
            <a:off x="12860100" y="6744025"/>
            <a:ext cx="687900" cy="400200"/>
          </a:xfrm>
          <a:prstGeom prst="rect">
            <a:avLst/>
          </a:prstGeom>
          <a:solidFill>
            <a:srgbClr val="0351C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21,8</a:t>
            </a:r>
            <a:endParaRPr b="1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5" name="Google Shape;255;g29a26743860_0_20"/>
          <p:cNvSpPr txBox="1"/>
          <p:nvPr/>
        </p:nvSpPr>
        <p:spPr>
          <a:xfrm>
            <a:off x="13953675" y="6182675"/>
            <a:ext cx="687900" cy="400200"/>
          </a:xfrm>
          <a:prstGeom prst="rect">
            <a:avLst/>
          </a:prstGeom>
          <a:solidFill>
            <a:srgbClr val="0351C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39,67</a:t>
            </a:r>
            <a:endParaRPr b="1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6" name="Google Shape;256;g29a26743860_0_20"/>
          <p:cNvSpPr txBox="1"/>
          <p:nvPr/>
        </p:nvSpPr>
        <p:spPr>
          <a:xfrm>
            <a:off x="13900625" y="7865375"/>
            <a:ext cx="1016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Other</a:t>
            </a:r>
            <a:endParaRPr b="0" i="0" sz="9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7" name="Google Shape;257;g29a26743860_0_20"/>
          <p:cNvSpPr txBox="1"/>
          <p:nvPr/>
        </p:nvSpPr>
        <p:spPr>
          <a:xfrm>
            <a:off x="12444850" y="7865375"/>
            <a:ext cx="1793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Foreign Languages</a:t>
            </a:r>
            <a:endParaRPr b="0" i="0" sz="9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8" name="Google Shape;258;g29a26743860_0_20"/>
          <p:cNvSpPr txBox="1"/>
          <p:nvPr/>
        </p:nvSpPr>
        <p:spPr>
          <a:xfrm>
            <a:off x="11213650" y="7865375"/>
            <a:ext cx="1793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Business Education</a:t>
            </a:r>
            <a:endParaRPr b="0" i="0" sz="9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9" name="Google Shape;259;g29a26743860_0_20"/>
          <p:cNvSpPr txBox="1"/>
          <p:nvPr/>
        </p:nvSpPr>
        <p:spPr>
          <a:xfrm>
            <a:off x="10107375" y="7865375"/>
            <a:ext cx="1793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Developers </a:t>
            </a:r>
            <a:endParaRPr b="0" i="0" sz="9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and platforms</a:t>
            </a:r>
            <a:endParaRPr b="0" i="0" sz="9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0" name="Google Shape;260;g29a26743860_0_20"/>
          <p:cNvSpPr txBox="1"/>
          <p:nvPr/>
        </p:nvSpPr>
        <p:spPr>
          <a:xfrm>
            <a:off x="9037188" y="7865375"/>
            <a:ext cx="1793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Children’s Education</a:t>
            </a:r>
            <a:endParaRPr b="0" i="0" sz="9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1" name="Google Shape;261;g29a26743860_0_20"/>
          <p:cNvSpPr txBox="1"/>
          <p:nvPr/>
        </p:nvSpPr>
        <p:spPr>
          <a:xfrm>
            <a:off x="7769900" y="7934075"/>
            <a:ext cx="1793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Additional Professional Education</a:t>
            </a:r>
            <a:endParaRPr b="0" i="0" sz="9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99994b3a12_0_546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7" name="Google Shape;267;g299994b3a12_0_5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99994b3a12_0_546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299994b3a12_0_546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g299994b3a12_0_5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299994b3a12_0_5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g299994b3a12_0_546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273" name="Google Shape;273;g299994b3a12_0_546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4" name="Google Shape;274;g299994b3a12_0_54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5" name="Google Shape;275;g299994b3a12_0_546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276" name="Google Shape;276;g299994b3a12_0_54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g299994b3a12_0_54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8" name="Google Shape;278;g299994b3a12_0_5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99994b3a12_0_5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99994b3a12_0_546"/>
          <p:cNvPicPr preferRelativeResize="0"/>
          <p:nvPr/>
        </p:nvPicPr>
        <p:blipFill rotWithShape="1">
          <a:blip r:embed="rId10">
            <a:alphaModFix/>
          </a:blip>
          <a:srcRect b="0" l="0" r="0" t="14155"/>
          <a:stretch/>
        </p:blipFill>
        <p:spPr>
          <a:xfrm>
            <a:off x="152400" y="3465364"/>
            <a:ext cx="15951198" cy="453976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299994b3a12_0_546"/>
          <p:cNvSpPr txBox="1"/>
          <p:nvPr/>
        </p:nvSpPr>
        <p:spPr>
          <a:xfrm>
            <a:off x="534875" y="2523475"/>
            <a:ext cx="9918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Риски автоматизации профессий</a:t>
            </a:r>
            <a:endParaRPr b="0" i="0" sz="24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B7B7B7"/>
                </a:solidFill>
                <a:latin typeface="Inter Medium"/>
                <a:ea typeface="Inter Medium"/>
                <a:cs typeface="Inter Medium"/>
                <a:sym typeface="Inter Medium"/>
              </a:rPr>
              <a:t>Risks of automation of professions</a:t>
            </a:r>
            <a:endParaRPr b="0" i="0" sz="2100" u="none" cap="none" strike="noStrike">
              <a:solidFill>
                <a:srgbClr val="B7B7B7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82" name="Google Shape;282;g299994b3a12_0_546"/>
          <p:cNvSpPr txBox="1"/>
          <p:nvPr/>
        </p:nvSpPr>
        <p:spPr>
          <a:xfrm>
            <a:off x="9717725" y="2523475"/>
            <a:ext cx="9918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Сравнение структуры рабочей силы</a:t>
            </a:r>
            <a:endParaRPr b="0" i="0" sz="24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B7B7B7"/>
                </a:solidFill>
                <a:latin typeface="Inter Medium"/>
                <a:ea typeface="Inter Medium"/>
                <a:cs typeface="Inter Medium"/>
                <a:sym typeface="Inter Medium"/>
              </a:rPr>
              <a:t>Comparison of labor force structure</a:t>
            </a:r>
            <a:endParaRPr b="0" i="0" sz="2100" u="none" cap="none" strike="noStrike">
              <a:solidFill>
                <a:srgbClr val="B7B7B7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83" name="Google Shape;283;g299994b3a12_0_546"/>
          <p:cNvSpPr txBox="1"/>
          <p:nvPr/>
        </p:nvSpPr>
        <p:spPr>
          <a:xfrm>
            <a:off x="534875" y="517300"/>
            <a:ext cx="15130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При будущей автоматизации рабочих мест работники с низкой квалификацией наиболее подвержены риску, и для России эта проблема наиболее релевантна</a:t>
            </a:r>
            <a:endParaRPr b="1" i="0" sz="2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B7B7B7"/>
                </a:solidFill>
                <a:latin typeface="Inter"/>
                <a:ea typeface="Inter"/>
                <a:cs typeface="Inter"/>
                <a:sym typeface="Inter"/>
              </a:rPr>
              <a:t>With the future automation of workplaces, low-skilled workers are most at risk, and for Russia this problem is the most relevant</a:t>
            </a:r>
            <a:endParaRPr b="0" i="0" sz="2100" u="none" cap="none" strike="noStrike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4" name="Google Shape;284;g299994b3a12_0_546"/>
          <p:cNvSpPr txBox="1"/>
          <p:nvPr/>
        </p:nvSpPr>
        <p:spPr>
          <a:xfrm>
            <a:off x="2124925" y="8226875"/>
            <a:ext cx="12645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Inter"/>
                <a:ea typeface="Inter"/>
                <a:cs typeface="Inter"/>
                <a:sym typeface="Inter"/>
              </a:rPr>
              <a:t>Источник: Coursera, Май 2020 г. Национальная оценка занятости и заработной платы в США, Бюро статистики труда США; Профессии по штатам и вероятность автоматизации, Frey&amp;Osborne; Узнайте, будет ли Ваша работа автоматизирована, Whitehouse&amp;Rojanasakul; Всемирный банк; МОТ; The Economist; Массовая Уникальность, 2019, BCG совместно с World Skills Russia и Rosatom​</a:t>
            </a:r>
            <a:endParaRPr b="0" i="0" sz="1100" u="none" cap="none" strike="noStrike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