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9144000" cx="16256000"/>
  <p:notesSz cx="16256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Inter SemiBold"/>
      <p:regular r:id="rId21"/>
      <p:bold r:id="rId22"/>
    </p:embeddedFont>
    <p:embeddedFont>
      <p:font typeface="Inter"/>
      <p:regular r:id="rId23"/>
      <p:bold r:id="rId24"/>
    </p:embeddedFont>
    <p:embeddedFont>
      <p:font typeface="Montserrat"/>
      <p:bold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Montserrat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jmMZTeF1ZmPAq64D73baQVRn3d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InterSemiBold-bold.fntdata"/><Relationship Id="rId21" Type="http://schemas.openxmlformats.org/officeDocument/2006/relationships/font" Target="fonts/InterSemiBold-regular.fntdata"/><Relationship Id="rId24" Type="http://schemas.openxmlformats.org/officeDocument/2006/relationships/font" Target="fonts/Inter-bold.fntdata"/><Relationship Id="rId23" Type="http://schemas.openxmlformats.org/officeDocument/2006/relationships/font" Target="fonts/Inter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Light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Light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Light-bold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MontserratLight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-25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-250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0.06139</cdr:x>
      <cdr:y>0.19407</cdr:y>
    </cdr:from>
    <cdr:to>
      <cdr:x>0.83327</cdr:x>
      <cdr:y>1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id="{F266CAE2-8056-7E5A-CFC1-F15714B19F7C}"/>
            </a:ext>
          </a:extLst>
        </cdr:cNvPr>
        <cdr:cNvSpPr/>
      </cdr:nvSpPr>
      <cdr:spPr>
        <a:xfrm xmlns:a="http://schemas.openxmlformats.org/drawingml/2006/main">
          <a:off x="341777" y="1009446"/>
          <a:ext cx="4297640" cy="4191998"/>
        </a:xfrm>
        <a:prstGeom xmlns:a="http://schemas.openxmlformats.org/drawingml/2006/main" prst="ellipse">
          <a:avLst/>
        </a:prstGeom>
        <a:solidFill xmlns:a="http://schemas.openxmlformats.org/drawingml/2006/main">
          <a:srgbClr val="13193F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0.40387</cdr:x>
      <cdr:y>0.18089</cdr:y>
    </cdr:from>
    <cdr:to>
      <cdr:x>0.5</cdr:x>
      <cdr:y>0.59739</cdr:y>
    </cdr:to>
    <cdr:grpSp>
      <cdr:nvGrpSpPr>
        <cdr:cNvPr id="24" name="Группа 23">
          <a:extLst xmlns:a="http://schemas.openxmlformats.org/drawingml/2006/main">
            <a:ext uri="{FF2B5EF4-FFF2-40B4-BE49-F238E27FC236}">
              <a16:creationId xmlns:a16="http://schemas.microsoft.com/office/drawing/2014/main" id="{FDD7D7A7-7313-2EAB-492F-AD3EF349F5AE}"/>
            </a:ext>
          </a:extLst>
        </cdr:cNvPr>
        <cdr:cNvGrpSpPr/>
      </cdr:nvGrpSpPr>
      <cdr:grpSpPr>
        <a:xfrm xmlns:a="http://schemas.openxmlformats.org/drawingml/2006/main">
          <a:off x="2248634" y="940909"/>
          <a:ext cx="535226" cy="2166362"/>
          <a:chOff x="2408267" y="919610"/>
          <a:chExt cx="453626" cy="2372914"/>
        </a:xfrm>
      </cdr:grpSpPr>
      <cdr:sp macro="" textlink="">
        <cdr:nvSpPr>
          <cdr:cNvPr id="23" name="Равнобедренный треугольник 22">
            <a:extLst xmlns:a="http://schemas.openxmlformats.org/drawingml/2006/main">
              <a:ext uri="{FF2B5EF4-FFF2-40B4-BE49-F238E27FC236}">
                <a16:creationId xmlns:a16="http://schemas.microsoft.com/office/drawing/2014/main" id="{1CCF3CD9-3ED2-BF4B-38E0-B983D00DD422}"/>
              </a:ext>
            </a:extLst>
          </cdr:cNvPr>
          <cdr:cNvSpPr/>
        </cdr:nvSpPr>
        <cdr:spPr>
          <a:xfrm xmlns:a="http://schemas.openxmlformats.org/drawingml/2006/main" rot="10560798">
            <a:off x="2475593" y="1014181"/>
            <a:ext cx="386300" cy="2278343"/>
          </a:xfrm>
          <a:prstGeom xmlns:a="http://schemas.openxmlformats.org/drawingml/2006/main" prst="triangle">
            <a:avLst/>
          </a:prstGeom>
          <a:solidFill xmlns:a="http://schemas.openxmlformats.org/drawingml/2006/main">
            <a:srgbClr val="F79646"/>
          </a:solidFill>
          <a:ln xmlns:a="http://schemas.openxmlformats.org/drawingml/2006/main">
            <a:solidFill>
              <a:srgbClr val="F79646"/>
            </a:solidFill>
          </a:ln>
        </cdr:spPr>
        <cdr:style>
          <a:lnRef xmlns:a="http://schemas.openxmlformats.org/drawingml/2006/main" idx="2">
            <a:schemeClr val="accent1">
              <a:shade val="15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ru-RU" dirty="0"/>
          </a:p>
        </cdr:txBody>
      </cdr:sp>
      <cdr:sp macro="" textlink="">
        <cdr:nvSpPr>
          <cdr:cNvPr id="21" name="Дуга 20">
            <a:extLst xmlns:a="http://schemas.openxmlformats.org/drawingml/2006/main">
              <a:ext uri="{FF2B5EF4-FFF2-40B4-BE49-F238E27FC236}">
                <a16:creationId xmlns:a16="http://schemas.microsoft.com/office/drawing/2014/main" id="{58BD6163-9D00-2DCD-D8A5-0764317879A9}"/>
              </a:ext>
            </a:extLst>
          </cdr:cNvPr>
          <cdr:cNvSpPr/>
        </cdr:nvSpPr>
        <cdr:spPr>
          <a:xfrm xmlns:a="http://schemas.openxmlformats.org/drawingml/2006/main" rot="21360870">
            <a:off x="2408267" y="919610"/>
            <a:ext cx="404936" cy="169411"/>
          </a:xfrm>
          <a:prstGeom xmlns:a="http://schemas.openxmlformats.org/drawingml/2006/main" prst="arc">
            <a:avLst>
              <a:gd name="adj1" fmla="val 10231800"/>
              <a:gd name="adj2" fmla="val 607014"/>
            </a:avLst>
          </a:prstGeom>
          <a:solidFill xmlns:a="http://schemas.openxmlformats.org/drawingml/2006/main">
            <a:srgbClr val="F79646"/>
          </a:solidFill>
          <a:ln xmlns:a="http://schemas.openxmlformats.org/drawingml/2006/main">
            <a:solidFill>
              <a:srgbClr val="F79646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ru-RU" baseline="0" dirty="0"/>
          </a:p>
        </cdr:txBody>
      </cdr:sp>
    </cdr:grp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980a73d9d4_0_131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g2980a73d9d4_0_131:notes"/>
          <p:cNvSpPr/>
          <p:nvPr>
            <p:ph idx="2" type="sldImg"/>
          </p:nvPr>
        </p:nvSpPr>
        <p:spPr>
          <a:xfrm>
            <a:off x="5080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1:notes"/>
          <p:cNvSpPr/>
          <p:nvPr>
            <p:ph idx="2" type="sldImg"/>
          </p:nvPr>
        </p:nvSpPr>
        <p:spPr>
          <a:xfrm>
            <a:off x="5080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p10:notes"/>
          <p:cNvSpPr/>
          <p:nvPr>
            <p:ph idx="2" type="sldImg"/>
          </p:nvPr>
        </p:nvSpPr>
        <p:spPr>
          <a:xfrm>
            <a:off x="5080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p3:notes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5080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80a73d9d4_0_13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g2980a73d9d4_0_13:notes"/>
          <p:cNvSpPr/>
          <p:nvPr>
            <p:ph idx="2" type="sldImg"/>
          </p:nvPr>
        </p:nvSpPr>
        <p:spPr>
          <a:xfrm>
            <a:off x="5080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80a73d9d4_0_33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2980a73d9d4_0_33:notes"/>
          <p:cNvSpPr/>
          <p:nvPr>
            <p:ph idx="2" type="sldImg"/>
          </p:nvPr>
        </p:nvSpPr>
        <p:spPr>
          <a:xfrm>
            <a:off x="5080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80a73d9d4_0_52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2980a73d9d4_0_52:notes"/>
          <p:cNvSpPr/>
          <p:nvPr>
            <p:ph idx="2" type="sldImg"/>
          </p:nvPr>
        </p:nvSpPr>
        <p:spPr>
          <a:xfrm>
            <a:off x="5080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80a73d9d4_0_91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2980a73d9d4_0_91:notes"/>
          <p:cNvSpPr/>
          <p:nvPr>
            <p:ph idx="2" type="sldImg"/>
          </p:nvPr>
        </p:nvSpPr>
        <p:spPr>
          <a:xfrm>
            <a:off x="5080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980a73d9d4_0_110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g2980a73d9d4_0_110:notes"/>
          <p:cNvSpPr/>
          <p:nvPr>
            <p:ph idx="2" type="sldImg"/>
          </p:nvPr>
        </p:nvSpPr>
        <p:spPr>
          <a:xfrm>
            <a:off x="5080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80a73d9d4_0_303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2980a73d9d4_0_303:notes"/>
          <p:cNvSpPr/>
          <p:nvPr>
            <p:ph idx="2" type="sldImg"/>
          </p:nvPr>
        </p:nvSpPr>
        <p:spPr>
          <a:xfrm>
            <a:off x="5080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80a73d9d4_0_331:notes"/>
          <p:cNvSpPr/>
          <p:nvPr>
            <p:ph idx="2" type="sldImg"/>
          </p:nvPr>
        </p:nvSpPr>
        <p:spPr>
          <a:xfrm>
            <a:off x="5080000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2980a73d9d4_0_331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255999" cy="914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610" y="891372"/>
            <a:ext cx="230365" cy="25354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>
            <a:off x="1801144" y="1039962"/>
            <a:ext cx="65405" cy="105410"/>
          </a:xfrm>
          <a:custGeom>
            <a:rect b="b" l="l" r="r" t="t"/>
            <a:pathLst>
              <a:path extrusionOk="0" h="105409" w="65405">
                <a:moveTo>
                  <a:pt x="0" y="105409"/>
                </a:moveTo>
                <a:lnTo>
                  <a:pt x="65201" y="105409"/>
                </a:lnTo>
                <a:lnTo>
                  <a:pt x="65201" y="0"/>
                </a:lnTo>
                <a:lnTo>
                  <a:pt x="0" y="0"/>
                </a:lnTo>
                <a:lnTo>
                  <a:pt x="0" y="1054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>
            <a:off x="1801139" y="891374"/>
            <a:ext cx="226060" cy="254000"/>
          </a:xfrm>
          <a:custGeom>
            <a:rect b="b" l="l" r="r" t="t"/>
            <a:pathLst>
              <a:path extrusionOk="0" h="254000" w="226060">
                <a:moveTo>
                  <a:pt x="226021" y="0"/>
                </a:moveTo>
                <a:lnTo>
                  <a:pt x="160820" y="0"/>
                </a:lnTo>
                <a:lnTo>
                  <a:pt x="160820" y="90170"/>
                </a:lnTo>
                <a:lnTo>
                  <a:pt x="65201" y="90170"/>
                </a:lnTo>
                <a:lnTo>
                  <a:pt x="65201" y="0"/>
                </a:lnTo>
                <a:lnTo>
                  <a:pt x="0" y="0"/>
                </a:lnTo>
                <a:lnTo>
                  <a:pt x="0" y="90170"/>
                </a:lnTo>
                <a:lnTo>
                  <a:pt x="0" y="148590"/>
                </a:lnTo>
                <a:lnTo>
                  <a:pt x="160820" y="148590"/>
                </a:lnTo>
                <a:lnTo>
                  <a:pt x="160820" y="254000"/>
                </a:lnTo>
                <a:lnTo>
                  <a:pt x="226021" y="254000"/>
                </a:lnTo>
                <a:lnTo>
                  <a:pt x="226021" y="148590"/>
                </a:lnTo>
                <a:lnTo>
                  <a:pt x="226021" y="90170"/>
                </a:lnTo>
                <a:lnTo>
                  <a:pt x="2260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945761" y="891371"/>
            <a:ext cx="111760" cy="259079"/>
          </a:xfrm>
          <a:custGeom>
            <a:rect b="b" l="l" r="r" t="t"/>
            <a:pathLst>
              <a:path extrusionOk="0" h="259080" w="111759">
                <a:moveTo>
                  <a:pt x="65201" y="0"/>
                </a:moveTo>
                <a:lnTo>
                  <a:pt x="0" y="0"/>
                </a:lnTo>
                <a:lnTo>
                  <a:pt x="0" y="147421"/>
                </a:lnTo>
                <a:lnTo>
                  <a:pt x="8715" y="195661"/>
                </a:lnTo>
                <a:lnTo>
                  <a:pt x="32507" y="230452"/>
                </a:lnTo>
                <a:lnTo>
                  <a:pt x="67845" y="251525"/>
                </a:lnTo>
                <a:lnTo>
                  <a:pt x="111201" y="258610"/>
                </a:lnTo>
                <a:lnTo>
                  <a:pt x="111201" y="198488"/>
                </a:lnTo>
                <a:lnTo>
                  <a:pt x="93775" y="195857"/>
                </a:lnTo>
                <a:lnTo>
                  <a:pt x="79100" y="187486"/>
                </a:lnTo>
                <a:lnTo>
                  <a:pt x="68976" y="172663"/>
                </a:lnTo>
                <a:lnTo>
                  <a:pt x="65201" y="150672"/>
                </a:lnTo>
                <a:lnTo>
                  <a:pt x="652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1115639" y="891371"/>
            <a:ext cx="111760" cy="259079"/>
          </a:xfrm>
          <a:custGeom>
            <a:rect b="b" l="l" r="r" t="t"/>
            <a:pathLst>
              <a:path extrusionOk="0" h="259080" w="111759">
                <a:moveTo>
                  <a:pt x="111201" y="0"/>
                </a:moveTo>
                <a:lnTo>
                  <a:pt x="45999" y="0"/>
                </a:lnTo>
                <a:lnTo>
                  <a:pt x="45999" y="150672"/>
                </a:lnTo>
                <a:lnTo>
                  <a:pt x="42224" y="172663"/>
                </a:lnTo>
                <a:lnTo>
                  <a:pt x="32100" y="187486"/>
                </a:lnTo>
                <a:lnTo>
                  <a:pt x="17426" y="195857"/>
                </a:lnTo>
                <a:lnTo>
                  <a:pt x="0" y="198488"/>
                </a:lnTo>
                <a:lnTo>
                  <a:pt x="0" y="258610"/>
                </a:lnTo>
                <a:lnTo>
                  <a:pt x="43355" y="251525"/>
                </a:lnTo>
                <a:lnTo>
                  <a:pt x="78693" y="230452"/>
                </a:lnTo>
                <a:lnTo>
                  <a:pt x="102486" y="195661"/>
                </a:lnTo>
                <a:lnTo>
                  <a:pt x="111201" y="147421"/>
                </a:lnTo>
                <a:lnTo>
                  <a:pt x="1112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442633" y="542518"/>
            <a:ext cx="193040" cy="254000"/>
          </a:xfrm>
          <a:custGeom>
            <a:rect b="b" l="l" r="r" t="t"/>
            <a:pathLst>
              <a:path extrusionOk="0" h="254000" w="193040">
                <a:moveTo>
                  <a:pt x="192824" y="99060"/>
                </a:moveTo>
                <a:lnTo>
                  <a:pt x="65201" y="99060"/>
                </a:lnTo>
                <a:lnTo>
                  <a:pt x="65201" y="57150"/>
                </a:lnTo>
                <a:lnTo>
                  <a:pt x="192697" y="57150"/>
                </a:lnTo>
                <a:lnTo>
                  <a:pt x="192697" y="0"/>
                </a:lnTo>
                <a:lnTo>
                  <a:pt x="0" y="0"/>
                </a:lnTo>
                <a:lnTo>
                  <a:pt x="0" y="57150"/>
                </a:lnTo>
                <a:lnTo>
                  <a:pt x="0" y="99060"/>
                </a:lnTo>
                <a:lnTo>
                  <a:pt x="0" y="156210"/>
                </a:lnTo>
                <a:lnTo>
                  <a:pt x="0" y="196850"/>
                </a:lnTo>
                <a:lnTo>
                  <a:pt x="0" y="254000"/>
                </a:lnTo>
                <a:lnTo>
                  <a:pt x="192824" y="254000"/>
                </a:lnTo>
                <a:lnTo>
                  <a:pt x="192824" y="196850"/>
                </a:lnTo>
                <a:lnTo>
                  <a:pt x="65201" y="196850"/>
                </a:lnTo>
                <a:lnTo>
                  <a:pt x="65201" y="156210"/>
                </a:lnTo>
                <a:lnTo>
                  <a:pt x="192824" y="156210"/>
                </a:lnTo>
                <a:lnTo>
                  <a:pt x="192824" y="99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803" y="543057"/>
            <a:ext cx="241223" cy="2535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/>
          <p:nvPr/>
        </p:nvSpPr>
        <p:spPr>
          <a:xfrm>
            <a:off x="426960" y="886303"/>
            <a:ext cx="210820" cy="264160"/>
          </a:xfrm>
          <a:custGeom>
            <a:rect b="b" l="l" r="r" t="t"/>
            <a:pathLst>
              <a:path extrusionOk="0" h="264159" w="210820">
                <a:moveTo>
                  <a:pt x="140893" y="0"/>
                </a:moveTo>
                <a:lnTo>
                  <a:pt x="95224" y="6235"/>
                </a:lnTo>
                <a:lnTo>
                  <a:pt x="56405" y="23978"/>
                </a:lnTo>
                <a:lnTo>
                  <a:pt x="26332" y="51788"/>
                </a:lnTo>
                <a:lnTo>
                  <a:pt x="6898" y="88222"/>
                </a:lnTo>
                <a:lnTo>
                  <a:pt x="0" y="131838"/>
                </a:lnTo>
                <a:lnTo>
                  <a:pt x="6971" y="175454"/>
                </a:lnTo>
                <a:lnTo>
                  <a:pt x="26564" y="211888"/>
                </a:lnTo>
                <a:lnTo>
                  <a:pt x="56797" y="239698"/>
                </a:lnTo>
                <a:lnTo>
                  <a:pt x="95690" y="257442"/>
                </a:lnTo>
                <a:lnTo>
                  <a:pt x="141262" y="263677"/>
                </a:lnTo>
                <a:lnTo>
                  <a:pt x="159922" y="262613"/>
                </a:lnTo>
                <a:lnTo>
                  <a:pt x="178073" y="259513"/>
                </a:lnTo>
                <a:lnTo>
                  <a:pt x="195204" y="254510"/>
                </a:lnTo>
                <a:lnTo>
                  <a:pt x="210807" y="247738"/>
                </a:lnTo>
                <a:lnTo>
                  <a:pt x="210807" y="183273"/>
                </a:lnTo>
                <a:lnTo>
                  <a:pt x="195399" y="192861"/>
                </a:lnTo>
                <a:lnTo>
                  <a:pt x="179111" y="199120"/>
                </a:lnTo>
                <a:lnTo>
                  <a:pt x="162008" y="202526"/>
                </a:lnTo>
                <a:lnTo>
                  <a:pt x="144157" y="203555"/>
                </a:lnTo>
                <a:lnTo>
                  <a:pt x="113462" y="198309"/>
                </a:lnTo>
                <a:lnTo>
                  <a:pt x="89012" y="183589"/>
                </a:lnTo>
                <a:lnTo>
                  <a:pt x="72847" y="160923"/>
                </a:lnTo>
                <a:lnTo>
                  <a:pt x="67005" y="131838"/>
                </a:lnTo>
                <a:lnTo>
                  <a:pt x="72703" y="103059"/>
                </a:lnTo>
                <a:lnTo>
                  <a:pt x="88418" y="80359"/>
                </a:lnTo>
                <a:lnTo>
                  <a:pt x="112080" y="65469"/>
                </a:lnTo>
                <a:lnTo>
                  <a:pt x="141617" y="60121"/>
                </a:lnTo>
                <a:lnTo>
                  <a:pt x="161122" y="61428"/>
                </a:lnTo>
                <a:lnTo>
                  <a:pt x="177839" y="65146"/>
                </a:lnTo>
                <a:lnTo>
                  <a:pt x="192654" y="70971"/>
                </a:lnTo>
                <a:lnTo>
                  <a:pt x="206451" y="78600"/>
                </a:lnTo>
                <a:lnTo>
                  <a:pt x="206451" y="14490"/>
                </a:lnTo>
                <a:lnTo>
                  <a:pt x="191473" y="8251"/>
                </a:lnTo>
                <a:lnTo>
                  <a:pt x="175439" y="3711"/>
                </a:lnTo>
                <a:lnTo>
                  <a:pt x="158521" y="939"/>
                </a:lnTo>
                <a:lnTo>
                  <a:pt x="1408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949" y="891372"/>
            <a:ext cx="237972" cy="25354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>
            <a:off x="1546157" y="886303"/>
            <a:ext cx="210820" cy="264160"/>
          </a:xfrm>
          <a:custGeom>
            <a:rect b="b" l="l" r="r" t="t"/>
            <a:pathLst>
              <a:path extrusionOk="0" h="264159" w="210819">
                <a:moveTo>
                  <a:pt x="140893" y="0"/>
                </a:moveTo>
                <a:lnTo>
                  <a:pt x="95224" y="6235"/>
                </a:lnTo>
                <a:lnTo>
                  <a:pt x="56405" y="23978"/>
                </a:lnTo>
                <a:lnTo>
                  <a:pt x="26332" y="51788"/>
                </a:lnTo>
                <a:lnTo>
                  <a:pt x="6898" y="88222"/>
                </a:lnTo>
                <a:lnTo>
                  <a:pt x="0" y="131838"/>
                </a:lnTo>
                <a:lnTo>
                  <a:pt x="6971" y="175454"/>
                </a:lnTo>
                <a:lnTo>
                  <a:pt x="26564" y="211888"/>
                </a:lnTo>
                <a:lnTo>
                  <a:pt x="56797" y="239698"/>
                </a:lnTo>
                <a:lnTo>
                  <a:pt x="95690" y="257442"/>
                </a:lnTo>
                <a:lnTo>
                  <a:pt x="141262" y="263677"/>
                </a:lnTo>
                <a:lnTo>
                  <a:pt x="159922" y="262613"/>
                </a:lnTo>
                <a:lnTo>
                  <a:pt x="178073" y="259513"/>
                </a:lnTo>
                <a:lnTo>
                  <a:pt x="195204" y="254510"/>
                </a:lnTo>
                <a:lnTo>
                  <a:pt x="210807" y="247738"/>
                </a:lnTo>
                <a:lnTo>
                  <a:pt x="210807" y="183273"/>
                </a:lnTo>
                <a:lnTo>
                  <a:pt x="195399" y="192861"/>
                </a:lnTo>
                <a:lnTo>
                  <a:pt x="179111" y="199120"/>
                </a:lnTo>
                <a:lnTo>
                  <a:pt x="162008" y="202526"/>
                </a:lnTo>
                <a:lnTo>
                  <a:pt x="144157" y="203555"/>
                </a:lnTo>
                <a:lnTo>
                  <a:pt x="113462" y="198309"/>
                </a:lnTo>
                <a:lnTo>
                  <a:pt x="89012" y="183589"/>
                </a:lnTo>
                <a:lnTo>
                  <a:pt x="72847" y="160923"/>
                </a:lnTo>
                <a:lnTo>
                  <a:pt x="67005" y="131838"/>
                </a:lnTo>
                <a:lnTo>
                  <a:pt x="72703" y="103059"/>
                </a:lnTo>
                <a:lnTo>
                  <a:pt x="88418" y="80359"/>
                </a:lnTo>
                <a:lnTo>
                  <a:pt x="112080" y="65469"/>
                </a:lnTo>
                <a:lnTo>
                  <a:pt x="141617" y="60121"/>
                </a:lnTo>
                <a:lnTo>
                  <a:pt x="161122" y="61428"/>
                </a:lnTo>
                <a:lnTo>
                  <a:pt x="177839" y="65146"/>
                </a:lnTo>
                <a:lnTo>
                  <a:pt x="192654" y="70971"/>
                </a:lnTo>
                <a:lnTo>
                  <a:pt x="206451" y="78600"/>
                </a:lnTo>
                <a:lnTo>
                  <a:pt x="206451" y="14490"/>
                </a:lnTo>
                <a:lnTo>
                  <a:pt x="191473" y="8251"/>
                </a:lnTo>
                <a:lnTo>
                  <a:pt x="175439" y="3711"/>
                </a:lnTo>
                <a:lnTo>
                  <a:pt x="158521" y="939"/>
                </a:lnTo>
                <a:lnTo>
                  <a:pt x="1408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6822" y="543051"/>
            <a:ext cx="880338" cy="2528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>
            <a:off x="365880" y="2730500"/>
            <a:ext cx="1600200" cy="889000"/>
          </a:xfrm>
          <a:custGeom>
            <a:rect b="b" l="l" r="r" t="t"/>
            <a:pathLst>
              <a:path extrusionOk="0" h="889000" w="1600200">
                <a:moveTo>
                  <a:pt x="1380439" y="0"/>
                </a:moveTo>
                <a:lnTo>
                  <a:pt x="219760" y="0"/>
                </a:lnTo>
                <a:lnTo>
                  <a:pt x="175470" y="4464"/>
                </a:lnTo>
                <a:lnTo>
                  <a:pt x="134218" y="17269"/>
                </a:lnTo>
                <a:lnTo>
                  <a:pt x="96888" y="37530"/>
                </a:lnTo>
                <a:lnTo>
                  <a:pt x="64365" y="64365"/>
                </a:lnTo>
                <a:lnTo>
                  <a:pt x="37530" y="96888"/>
                </a:lnTo>
                <a:lnTo>
                  <a:pt x="17269" y="134218"/>
                </a:lnTo>
                <a:lnTo>
                  <a:pt x="4464" y="175470"/>
                </a:lnTo>
                <a:lnTo>
                  <a:pt x="0" y="219760"/>
                </a:lnTo>
                <a:lnTo>
                  <a:pt x="0" y="669239"/>
                </a:lnTo>
                <a:lnTo>
                  <a:pt x="4464" y="713529"/>
                </a:lnTo>
                <a:lnTo>
                  <a:pt x="17269" y="754781"/>
                </a:lnTo>
                <a:lnTo>
                  <a:pt x="37530" y="792111"/>
                </a:lnTo>
                <a:lnTo>
                  <a:pt x="64365" y="824634"/>
                </a:lnTo>
                <a:lnTo>
                  <a:pt x="96888" y="851469"/>
                </a:lnTo>
                <a:lnTo>
                  <a:pt x="134218" y="871730"/>
                </a:lnTo>
                <a:lnTo>
                  <a:pt x="175470" y="884535"/>
                </a:lnTo>
                <a:lnTo>
                  <a:pt x="219760" y="889000"/>
                </a:lnTo>
                <a:lnTo>
                  <a:pt x="1380439" y="889000"/>
                </a:lnTo>
                <a:lnTo>
                  <a:pt x="1424729" y="884535"/>
                </a:lnTo>
                <a:lnTo>
                  <a:pt x="1465981" y="871730"/>
                </a:lnTo>
                <a:lnTo>
                  <a:pt x="1503311" y="851469"/>
                </a:lnTo>
                <a:lnTo>
                  <a:pt x="1535834" y="824634"/>
                </a:lnTo>
                <a:lnTo>
                  <a:pt x="1562669" y="792111"/>
                </a:lnTo>
                <a:lnTo>
                  <a:pt x="1582930" y="754781"/>
                </a:lnTo>
                <a:lnTo>
                  <a:pt x="1595735" y="713529"/>
                </a:lnTo>
                <a:lnTo>
                  <a:pt x="1600200" y="669239"/>
                </a:lnTo>
                <a:lnTo>
                  <a:pt x="1600200" y="219760"/>
                </a:lnTo>
                <a:lnTo>
                  <a:pt x="1595735" y="175470"/>
                </a:lnTo>
                <a:lnTo>
                  <a:pt x="1582930" y="134218"/>
                </a:lnTo>
                <a:lnTo>
                  <a:pt x="1562669" y="96888"/>
                </a:lnTo>
                <a:lnTo>
                  <a:pt x="1535834" y="64365"/>
                </a:lnTo>
                <a:lnTo>
                  <a:pt x="1503311" y="37530"/>
                </a:lnTo>
                <a:lnTo>
                  <a:pt x="1465981" y="17269"/>
                </a:lnTo>
                <a:lnTo>
                  <a:pt x="1424729" y="4464"/>
                </a:lnTo>
                <a:lnTo>
                  <a:pt x="1380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6255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7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" type="body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0" Type="http://schemas.openxmlformats.org/officeDocument/2006/relationships/image" Target="../media/image24.png"/><Relationship Id="rId9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0" Type="http://schemas.openxmlformats.org/officeDocument/2006/relationships/image" Target="../media/image15.png"/><Relationship Id="rId9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0" Type="http://schemas.openxmlformats.org/officeDocument/2006/relationships/image" Target="../media/image26.png"/><Relationship Id="rId9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0" Type="http://schemas.openxmlformats.org/officeDocument/2006/relationships/image" Target="../media/image23.png"/><Relationship Id="rId9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0" Type="http://schemas.openxmlformats.org/officeDocument/2006/relationships/image" Target="../media/image27.png"/><Relationship Id="rId9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0" Type="http://schemas.openxmlformats.org/officeDocument/2006/relationships/image" Target="../media/image28.png"/><Relationship Id="rId9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2980a73d9d4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2980a73d9d4_0_131"/>
          <p:cNvSpPr txBox="1"/>
          <p:nvPr/>
        </p:nvSpPr>
        <p:spPr>
          <a:xfrm>
            <a:off x="297650" y="2795800"/>
            <a:ext cx="1763100" cy="9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#EDTECH</a:t>
            </a:r>
            <a:endParaRPr b="1" i="0" sz="20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CASES</a:t>
            </a:r>
            <a:endParaRPr b="1" i="0" sz="20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" name="Google Shape;59;g2980a73d9d4_0_131"/>
          <p:cNvSpPr txBox="1"/>
          <p:nvPr>
            <p:ph type="title"/>
          </p:nvPr>
        </p:nvSpPr>
        <p:spPr>
          <a:xfrm>
            <a:off x="2749949" y="3284897"/>
            <a:ext cx="12811200" cy="2198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Генеративные испытания</a:t>
            </a:r>
            <a:br>
              <a:rPr lang="en-US"/>
            </a:br>
            <a:r>
              <a:rPr lang="en-US"/>
              <a:t>в обучении веб-разработке</a:t>
            </a:r>
            <a:endParaRPr/>
          </a:p>
        </p:txBody>
      </p:sp>
      <p:sp>
        <p:nvSpPr>
          <p:cNvPr id="60" name="Google Shape;60;g2980a73d9d4_0_131"/>
          <p:cNvSpPr txBox="1"/>
          <p:nvPr/>
        </p:nvSpPr>
        <p:spPr>
          <a:xfrm>
            <a:off x="2749950" y="6612163"/>
            <a:ext cx="77811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9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b="1" i="0" lang="en-US" sz="4050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Катерина Турапина</a:t>
            </a:r>
            <a:endParaRPr b="0" i="0" sz="4050" u="none" cap="none" strike="noStrike">
              <a:solidFill>
                <a:srgbClr val="00000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HTML Academy</a:t>
            </a:r>
            <a:endParaRPr b="0" i="0" sz="25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g2980a73d9d4_0_131"/>
          <p:cNvSpPr txBox="1"/>
          <p:nvPr/>
        </p:nvSpPr>
        <p:spPr>
          <a:xfrm>
            <a:off x="4155800" y="293400"/>
            <a:ext cx="12049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Равный доступ для каждого</a:t>
            </a:r>
            <a:endParaRPr b="0" i="0" sz="6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" name="Google Shape;62;g2980a73d9d4_0_131"/>
          <p:cNvSpPr txBox="1"/>
          <p:nvPr/>
        </p:nvSpPr>
        <p:spPr>
          <a:xfrm>
            <a:off x="7763100" y="1447800"/>
            <a:ext cx="928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Представим мир, где каждый имеет равные возможности</a:t>
            </a:r>
            <a:endParaRPr b="0" i="0" sz="22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1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257" name="Google Shape;257;p1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8" name="Google Shape;258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" name="Google Shape;259;p1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260" name="Google Shape;260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2" name="Google Shape;26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1"/>
          <p:cNvSpPr txBox="1"/>
          <p:nvPr>
            <p:ph type="ctrTitle"/>
          </p:nvPr>
        </p:nvSpPr>
        <p:spPr>
          <a:xfrm>
            <a:off x="974150" y="921665"/>
            <a:ext cx="138177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Montserrat SemiBold"/>
                <a:ea typeface="Montserrat SemiBold"/>
                <a:cs typeface="Montserrat SemiBold"/>
                <a:sym typeface="Montserrat SemiBold"/>
              </a:rPr>
              <a:t>Планы и перспективы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6" name="Google Shape;266;p1"/>
          <p:cNvSpPr txBox="1"/>
          <p:nvPr/>
        </p:nvSpPr>
        <p:spPr>
          <a:xfrm>
            <a:off x="1959651" y="2916767"/>
            <a:ext cx="4901377" cy="1477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Совершенствовать механизм генерации заданий</a:t>
            </a:r>
            <a:endParaRPr/>
          </a:p>
        </p:txBody>
      </p:sp>
      <p:sp>
        <p:nvSpPr>
          <p:cNvPr id="267" name="Google Shape;267;p1"/>
          <p:cNvSpPr txBox="1"/>
          <p:nvPr/>
        </p:nvSpPr>
        <p:spPr>
          <a:xfrm>
            <a:off x="1959651" y="5371710"/>
            <a:ext cx="5839653" cy="1046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Расширение списка  задач, генерируемых ИИ</a:t>
            </a:r>
            <a:endParaRPr b="0" i="0" sz="28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8" name="Google Shape;268;p1"/>
          <p:cNvSpPr/>
          <p:nvPr/>
        </p:nvSpPr>
        <p:spPr>
          <a:xfrm>
            <a:off x="10030250" y="4043108"/>
            <a:ext cx="4320000" cy="532467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"/>
          <p:cNvSpPr txBox="1"/>
          <p:nvPr/>
        </p:nvSpPr>
        <p:spPr>
          <a:xfrm>
            <a:off x="10030250" y="3420215"/>
            <a:ext cx="5961855" cy="22775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Создание механизма контролируемой генерации проектов по вёрстке </a:t>
            </a:r>
            <a:endParaRPr b="0" i="0" sz="3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0" name="Google Shape;270;p1"/>
          <p:cNvSpPr txBox="1"/>
          <p:nvPr/>
        </p:nvSpPr>
        <p:spPr>
          <a:xfrm>
            <a:off x="1124186" y="2630603"/>
            <a:ext cx="950502" cy="1877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b="1" i="0" lang="en-US" sz="11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i="0" sz="11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1"/>
          <p:cNvSpPr txBox="1"/>
          <p:nvPr/>
        </p:nvSpPr>
        <p:spPr>
          <a:xfrm>
            <a:off x="1009149" y="4989657"/>
            <a:ext cx="950502" cy="1877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b="1" i="0" lang="en-US" sz="11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11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1"/>
          <p:cNvSpPr txBox="1"/>
          <p:nvPr/>
        </p:nvSpPr>
        <p:spPr>
          <a:xfrm>
            <a:off x="8433658" y="2993696"/>
            <a:ext cx="1329646" cy="2800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0"/>
              <a:buFont typeface="Arial"/>
              <a:buNone/>
            </a:pPr>
            <a:r>
              <a:rPr b="1" i="0" lang="en-US" sz="17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i="0" sz="17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10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283" name="Google Shape;283;p10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4" name="Google Shape;284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5" name="Google Shape;285;p10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286" name="Google Shape;286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8" name="Google Shape;28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0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1" name="Google Shape;291;p10"/>
          <p:cNvPicPr preferRelativeResize="0"/>
          <p:nvPr/>
        </p:nvPicPr>
        <p:blipFill rotWithShape="1">
          <a:blip r:embed="rId10">
            <a:alphaModFix amt="50000"/>
          </a:blip>
          <a:srcRect b="0" l="0" r="0" t="0"/>
          <a:stretch/>
        </p:blipFill>
        <p:spPr>
          <a:xfrm>
            <a:off x="0" y="0"/>
            <a:ext cx="16256000" cy="909701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0"/>
          <p:cNvSpPr txBox="1"/>
          <p:nvPr/>
        </p:nvSpPr>
        <p:spPr>
          <a:xfrm>
            <a:off x="734379" y="5768524"/>
            <a:ext cx="14531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Генеративные испытания — новый способ </a:t>
            </a:r>
            <a:r>
              <a:rPr b="1" i="0" lang="en-US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сформировать прикладной навык</a:t>
            </a:r>
            <a:r>
              <a:rPr b="0" i="0" lang="en-US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у студентов.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"/>
          <p:cNvSpPr/>
          <p:nvPr/>
        </p:nvSpPr>
        <p:spPr>
          <a:xfrm>
            <a:off x="2351216" y="4241478"/>
            <a:ext cx="258444" cy="283845"/>
          </a:xfrm>
          <a:custGeom>
            <a:rect b="b" l="l" r="r" t="t"/>
            <a:pathLst>
              <a:path extrusionOk="0" h="283845" w="258444">
                <a:moveTo>
                  <a:pt x="257860" y="0"/>
                </a:moveTo>
                <a:lnTo>
                  <a:pt x="186499" y="0"/>
                </a:lnTo>
                <a:lnTo>
                  <a:pt x="186499" y="156095"/>
                </a:lnTo>
                <a:lnTo>
                  <a:pt x="62445" y="0"/>
                </a:lnTo>
                <a:lnTo>
                  <a:pt x="0" y="0"/>
                </a:lnTo>
                <a:lnTo>
                  <a:pt x="0" y="283806"/>
                </a:lnTo>
                <a:lnTo>
                  <a:pt x="71767" y="283806"/>
                </a:lnTo>
                <a:lnTo>
                  <a:pt x="71767" y="126898"/>
                </a:lnTo>
                <a:lnTo>
                  <a:pt x="197446" y="283806"/>
                </a:lnTo>
                <a:lnTo>
                  <a:pt x="257860" y="283806"/>
                </a:lnTo>
                <a:lnTo>
                  <a:pt x="2578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"/>
          <p:cNvSpPr/>
          <p:nvPr/>
        </p:nvSpPr>
        <p:spPr>
          <a:xfrm>
            <a:off x="2943959" y="4407848"/>
            <a:ext cx="73025" cy="116839"/>
          </a:xfrm>
          <a:custGeom>
            <a:rect b="b" l="l" r="r" t="t"/>
            <a:pathLst>
              <a:path extrusionOk="0" h="116839" w="73025">
                <a:moveTo>
                  <a:pt x="0" y="116839"/>
                </a:moveTo>
                <a:lnTo>
                  <a:pt x="72986" y="116839"/>
                </a:lnTo>
                <a:lnTo>
                  <a:pt x="72986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"/>
          <p:cNvSpPr/>
          <p:nvPr/>
        </p:nvSpPr>
        <p:spPr>
          <a:xfrm>
            <a:off x="2943958" y="4241482"/>
            <a:ext cx="253364" cy="283210"/>
          </a:xfrm>
          <a:custGeom>
            <a:rect b="b" l="l" r="r" t="t"/>
            <a:pathLst>
              <a:path extrusionOk="0" h="283210" w="253364">
                <a:moveTo>
                  <a:pt x="252996" y="0"/>
                </a:moveTo>
                <a:lnTo>
                  <a:pt x="180009" y="0"/>
                </a:lnTo>
                <a:lnTo>
                  <a:pt x="180009" y="100330"/>
                </a:lnTo>
                <a:lnTo>
                  <a:pt x="72986" y="100330"/>
                </a:lnTo>
                <a:lnTo>
                  <a:pt x="72986" y="0"/>
                </a:lnTo>
                <a:lnTo>
                  <a:pt x="0" y="0"/>
                </a:lnTo>
                <a:lnTo>
                  <a:pt x="0" y="100330"/>
                </a:lnTo>
                <a:lnTo>
                  <a:pt x="0" y="166370"/>
                </a:lnTo>
                <a:lnTo>
                  <a:pt x="180009" y="166370"/>
                </a:lnTo>
                <a:lnTo>
                  <a:pt x="180009" y="283210"/>
                </a:lnTo>
                <a:lnTo>
                  <a:pt x="252996" y="283210"/>
                </a:lnTo>
                <a:lnTo>
                  <a:pt x="252996" y="166370"/>
                </a:lnTo>
                <a:lnTo>
                  <a:pt x="252996" y="100330"/>
                </a:lnTo>
                <a:lnTo>
                  <a:pt x="2529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"/>
          <p:cNvSpPr/>
          <p:nvPr/>
        </p:nvSpPr>
        <p:spPr>
          <a:xfrm>
            <a:off x="1986473" y="4241483"/>
            <a:ext cx="125094" cy="289560"/>
          </a:xfrm>
          <a:custGeom>
            <a:rect b="b" l="l" r="r" t="t"/>
            <a:pathLst>
              <a:path extrusionOk="0" h="289560" w="125094">
                <a:moveTo>
                  <a:pt x="72986" y="0"/>
                </a:moveTo>
                <a:lnTo>
                  <a:pt x="0" y="0"/>
                </a:lnTo>
                <a:lnTo>
                  <a:pt x="0" y="165011"/>
                </a:lnTo>
                <a:lnTo>
                  <a:pt x="9756" y="219005"/>
                </a:lnTo>
                <a:lnTo>
                  <a:pt x="36390" y="257949"/>
                </a:lnTo>
                <a:lnTo>
                  <a:pt x="75946" y="281539"/>
                </a:lnTo>
                <a:lnTo>
                  <a:pt x="124472" y="289471"/>
                </a:lnTo>
                <a:lnTo>
                  <a:pt x="124472" y="222173"/>
                </a:lnTo>
                <a:lnTo>
                  <a:pt x="104967" y="219228"/>
                </a:lnTo>
                <a:lnTo>
                  <a:pt x="88542" y="209859"/>
                </a:lnTo>
                <a:lnTo>
                  <a:pt x="77211" y="193268"/>
                </a:lnTo>
                <a:lnTo>
                  <a:pt x="72986" y="168656"/>
                </a:lnTo>
                <a:lnTo>
                  <a:pt x="729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"/>
          <p:cNvSpPr/>
          <p:nvPr/>
        </p:nvSpPr>
        <p:spPr>
          <a:xfrm>
            <a:off x="2176626" y="4241483"/>
            <a:ext cx="125094" cy="289560"/>
          </a:xfrm>
          <a:custGeom>
            <a:rect b="b" l="l" r="r" t="t"/>
            <a:pathLst>
              <a:path extrusionOk="0" h="289560" w="125094">
                <a:moveTo>
                  <a:pt x="124472" y="0"/>
                </a:moveTo>
                <a:lnTo>
                  <a:pt x="51485" y="0"/>
                </a:lnTo>
                <a:lnTo>
                  <a:pt x="51485" y="168656"/>
                </a:lnTo>
                <a:lnTo>
                  <a:pt x="47261" y="193268"/>
                </a:lnTo>
                <a:lnTo>
                  <a:pt x="35929" y="209859"/>
                </a:lnTo>
                <a:lnTo>
                  <a:pt x="19505" y="219228"/>
                </a:lnTo>
                <a:lnTo>
                  <a:pt x="0" y="222173"/>
                </a:lnTo>
                <a:lnTo>
                  <a:pt x="0" y="289471"/>
                </a:lnTo>
                <a:lnTo>
                  <a:pt x="48525" y="281539"/>
                </a:lnTo>
                <a:lnTo>
                  <a:pt x="88082" y="257949"/>
                </a:lnTo>
                <a:lnTo>
                  <a:pt x="114716" y="219005"/>
                </a:lnTo>
                <a:lnTo>
                  <a:pt x="124472" y="165011"/>
                </a:lnTo>
                <a:lnTo>
                  <a:pt x="1244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"/>
          <p:cNvSpPr/>
          <p:nvPr/>
        </p:nvSpPr>
        <p:spPr>
          <a:xfrm>
            <a:off x="1423285" y="3851630"/>
            <a:ext cx="215900" cy="283210"/>
          </a:xfrm>
          <a:custGeom>
            <a:rect b="b" l="l" r="r" t="t"/>
            <a:pathLst>
              <a:path extrusionOk="0" h="283210" w="215900">
                <a:moveTo>
                  <a:pt x="215849" y="109220"/>
                </a:moveTo>
                <a:lnTo>
                  <a:pt x="72986" y="109220"/>
                </a:lnTo>
                <a:lnTo>
                  <a:pt x="72986" y="63500"/>
                </a:lnTo>
                <a:lnTo>
                  <a:pt x="215696" y="63500"/>
                </a:lnTo>
                <a:lnTo>
                  <a:pt x="215696" y="0"/>
                </a:lnTo>
                <a:lnTo>
                  <a:pt x="0" y="0"/>
                </a:lnTo>
                <a:lnTo>
                  <a:pt x="0" y="63500"/>
                </a:lnTo>
                <a:lnTo>
                  <a:pt x="0" y="109220"/>
                </a:lnTo>
                <a:lnTo>
                  <a:pt x="0" y="173990"/>
                </a:lnTo>
                <a:lnTo>
                  <a:pt x="0" y="219710"/>
                </a:lnTo>
                <a:lnTo>
                  <a:pt x="0" y="283210"/>
                </a:lnTo>
                <a:lnTo>
                  <a:pt x="215849" y="283210"/>
                </a:lnTo>
                <a:lnTo>
                  <a:pt x="215849" y="219710"/>
                </a:lnTo>
                <a:lnTo>
                  <a:pt x="72986" y="219710"/>
                </a:lnTo>
                <a:lnTo>
                  <a:pt x="72986" y="173990"/>
                </a:lnTo>
                <a:lnTo>
                  <a:pt x="215849" y="173990"/>
                </a:lnTo>
                <a:lnTo>
                  <a:pt x="215849" y="109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"/>
          <p:cNvSpPr/>
          <p:nvPr/>
        </p:nvSpPr>
        <p:spPr>
          <a:xfrm>
            <a:off x="1687647" y="3851585"/>
            <a:ext cx="270510" cy="283845"/>
          </a:xfrm>
          <a:custGeom>
            <a:rect b="b" l="l" r="r" t="t"/>
            <a:pathLst>
              <a:path extrusionOk="0" h="283845" w="270510">
                <a:moveTo>
                  <a:pt x="113118" y="0"/>
                </a:moveTo>
                <a:lnTo>
                  <a:pt x="0" y="0"/>
                </a:lnTo>
                <a:lnTo>
                  <a:pt x="0" y="283806"/>
                </a:lnTo>
                <a:lnTo>
                  <a:pt x="113118" y="283806"/>
                </a:lnTo>
                <a:lnTo>
                  <a:pt x="164935" y="277066"/>
                </a:lnTo>
                <a:lnTo>
                  <a:pt x="208286" y="257910"/>
                </a:lnTo>
                <a:lnTo>
                  <a:pt x="241419" y="227933"/>
                </a:lnTo>
                <a:lnTo>
                  <a:pt x="245838" y="219748"/>
                </a:lnTo>
                <a:lnTo>
                  <a:pt x="72986" y="219748"/>
                </a:lnTo>
                <a:lnTo>
                  <a:pt x="72986" y="64058"/>
                </a:lnTo>
                <a:lnTo>
                  <a:pt x="245840" y="64058"/>
                </a:lnTo>
                <a:lnTo>
                  <a:pt x="241419" y="55870"/>
                </a:lnTo>
                <a:lnTo>
                  <a:pt x="208286" y="25895"/>
                </a:lnTo>
                <a:lnTo>
                  <a:pt x="164935" y="6739"/>
                </a:lnTo>
                <a:lnTo>
                  <a:pt x="113118" y="0"/>
                </a:lnTo>
                <a:close/>
              </a:path>
              <a:path extrusionOk="0" h="283845" w="270510">
                <a:moveTo>
                  <a:pt x="245840" y="64058"/>
                </a:moveTo>
                <a:lnTo>
                  <a:pt x="107848" y="64058"/>
                </a:lnTo>
                <a:lnTo>
                  <a:pt x="144669" y="69266"/>
                </a:lnTo>
                <a:lnTo>
                  <a:pt x="171910" y="84432"/>
                </a:lnTo>
                <a:lnTo>
                  <a:pt x="188812" y="108871"/>
                </a:lnTo>
                <a:lnTo>
                  <a:pt x="194614" y="141897"/>
                </a:lnTo>
                <a:lnTo>
                  <a:pt x="188812" y="174929"/>
                </a:lnTo>
                <a:lnTo>
                  <a:pt x="171910" y="199372"/>
                </a:lnTo>
                <a:lnTo>
                  <a:pt x="144669" y="214540"/>
                </a:lnTo>
                <a:lnTo>
                  <a:pt x="107848" y="219748"/>
                </a:lnTo>
                <a:lnTo>
                  <a:pt x="245838" y="219748"/>
                </a:lnTo>
                <a:lnTo>
                  <a:pt x="262583" y="188730"/>
                </a:lnTo>
                <a:lnTo>
                  <a:pt x="270027" y="141897"/>
                </a:lnTo>
                <a:lnTo>
                  <a:pt x="262583" y="95069"/>
                </a:lnTo>
                <a:lnTo>
                  <a:pt x="245840" y="64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"/>
          <p:cNvSpPr/>
          <p:nvPr/>
        </p:nvSpPr>
        <p:spPr>
          <a:xfrm>
            <a:off x="1405743" y="4235793"/>
            <a:ext cx="236219" cy="295275"/>
          </a:xfrm>
          <a:custGeom>
            <a:rect b="b" l="l" r="r" t="t"/>
            <a:pathLst>
              <a:path extrusionOk="0" h="295275" w="236219">
                <a:moveTo>
                  <a:pt x="157721" y="0"/>
                </a:moveTo>
                <a:lnTo>
                  <a:pt x="106595" y="6981"/>
                </a:lnTo>
                <a:lnTo>
                  <a:pt x="63140" y="26848"/>
                </a:lnTo>
                <a:lnTo>
                  <a:pt x="29475" y="57983"/>
                </a:lnTo>
                <a:lnTo>
                  <a:pt x="7722" y="98768"/>
                </a:lnTo>
                <a:lnTo>
                  <a:pt x="0" y="147586"/>
                </a:lnTo>
                <a:lnTo>
                  <a:pt x="7803" y="196408"/>
                </a:lnTo>
                <a:lnTo>
                  <a:pt x="29735" y="237191"/>
                </a:lnTo>
                <a:lnTo>
                  <a:pt x="63579" y="268320"/>
                </a:lnTo>
                <a:lnTo>
                  <a:pt x="107115" y="288181"/>
                </a:lnTo>
                <a:lnTo>
                  <a:pt x="158127" y="295160"/>
                </a:lnTo>
                <a:lnTo>
                  <a:pt x="179008" y="293971"/>
                </a:lnTo>
                <a:lnTo>
                  <a:pt x="199323" y="290502"/>
                </a:lnTo>
                <a:lnTo>
                  <a:pt x="218499" y="284905"/>
                </a:lnTo>
                <a:lnTo>
                  <a:pt x="235965" y="277329"/>
                </a:lnTo>
                <a:lnTo>
                  <a:pt x="235965" y="205155"/>
                </a:lnTo>
                <a:lnTo>
                  <a:pt x="218721" y="215888"/>
                </a:lnTo>
                <a:lnTo>
                  <a:pt x="200490" y="222896"/>
                </a:lnTo>
                <a:lnTo>
                  <a:pt x="181346" y="226710"/>
                </a:lnTo>
                <a:lnTo>
                  <a:pt x="161366" y="227863"/>
                </a:lnTo>
                <a:lnTo>
                  <a:pt x="127003" y="221990"/>
                </a:lnTo>
                <a:lnTo>
                  <a:pt x="99636" y="205512"/>
                </a:lnTo>
                <a:lnTo>
                  <a:pt x="81543" y="180141"/>
                </a:lnTo>
                <a:lnTo>
                  <a:pt x="75006" y="147586"/>
                </a:lnTo>
                <a:lnTo>
                  <a:pt x="81384" y="115374"/>
                </a:lnTo>
                <a:lnTo>
                  <a:pt x="98975" y="89965"/>
                </a:lnTo>
                <a:lnTo>
                  <a:pt x="125460" y="73297"/>
                </a:lnTo>
                <a:lnTo>
                  <a:pt x="158521" y="67309"/>
                </a:lnTo>
                <a:lnTo>
                  <a:pt x="180352" y="68772"/>
                </a:lnTo>
                <a:lnTo>
                  <a:pt x="199069" y="72932"/>
                </a:lnTo>
                <a:lnTo>
                  <a:pt x="215657" y="79450"/>
                </a:lnTo>
                <a:lnTo>
                  <a:pt x="231101" y="87985"/>
                </a:lnTo>
                <a:lnTo>
                  <a:pt x="231101" y="16217"/>
                </a:lnTo>
                <a:lnTo>
                  <a:pt x="214331" y="9242"/>
                </a:lnTo>
                <a:lnTo>
                  <a:pt x="196383" y="4160"/>
                </a:lnTo>
                <a:lnTo>
                  <a:pt x="177448" y="1053"/>
                </a:lnTo>
                <a:lnTo>
                  <a:pt x="15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"/>
          <p:cNvSpPr/>
          <p:nvPr/>
        </p:nvSpPr>
        <p:spPr>
          <a:xfrm>
            <a:off x="1691169" y="4241478"/>
            <a:ext cx="266700" cy="283845"/>
          </a:xfrm>
          <a:custGeom>
            <a:rect b="b" l="l" r="r" t="t"/>
            <a:pathLst>
              <a:path extrusionOk="0" h="283845" w="266700">
                <a:moveTo>
                  <a:pt x="133388" y="0"/>
                </a:moveTo>
                <a:lnTo>
                  <a:pt x="0" y="0"/>
                </a:lnTo>
                <a:lnTo>
                  <a:pt x="0" y="283806"/>
                </a:lnTo>
                <a:lnTo>
                  <a:pt x="72986" y="283806"/>
                </a:lnTo>
                <a:lnTo>
                  <a:pt x="72986" y="175552"/>
                </a:lnTo>
                <a:lnTo>
                  <a:pt x="186401" y="175552"/>
                </a:lnTo>
                <a:lnTo>
                  <a:pt x="180416" y="167449"/>
                </a:lnTo>
                <a:lnTo>
                  <a:pt x="203744" y="154281"/>
                </a:lnTo>
                <a:lnTo>
                  <a:pt x="221065" y="136023"/>
                </a:lnTo>
                <a:lnTo>
                  <a:pt x="230677" y="115951"/>
                </a:lnTo>
                <a:lnTo>
                  <a:pt x="72986" y="115951"/>
                </a:lnTo>
                <a:lnTo>
                  <a:pt x="72986" y="61620"/>
                </a:lnTo>
                <a:lnTo>
                  <a:pt x="230327" y="61620"/>
                </a:lnTo>
                <a:lnTo>
                  <a:pt x="228489" y="52506"/>
                </a:lnTo>
                <a:lnTo>
                  <a:pt x="208191" y="24780"/>
                </a:lnTo>
                <a:lnTo>
                  <a:pt x="176034" y="6556"/>
                </a:lnTo>
                <a:lnTo>
                  <a:pt x="133388" y="0"/>
                </a:lnTo>
                <a:close/>
              </a:path>
              <a:path extrusionOk="0" h="283845" w="266700">
                <a:moveTo>
                  <a:pt x="186401" y="175552"/>
                </a:moveTo>
                <a:lnTo>
                  <a:pt x="102171" y="175552"/>
                </a:lnTo>
                <a:lnTo>
                  <a:pt x="182448" y="283806"/>
                </a:lnTo>
                <a:lnTo>
                  <a:pt x="266369" y="283806"/>
                </a:lnTo>
                <a:lnTo>
                  <a:pt x="186401" y="175552"/>
                </a:lnTo>
                <a:close/>
              </a:path>
              <a:path extrusionOk="0" h="283845" w="266700">
                <a:moveTo>
                  <a:pt x="230327" y="61620"/>
                </a:moveTo>
                <a:lnTo>
                  <a:pt x="129336" y="61620"/>
                </a:lnTo>
                <a:lnTo>
                  <a:pt x="142784" y="63533"/>
                </a:lnTo>
                <a:lnTo>
                  <a:pt x="153003" y="69019"/>
                </a:lnTo>
                <a:lnTo>
                  <a:pt x="159497" y="77699"/>
                </a:lnTo>
                <a:lnTo>
                  <a:pt x="161772" y="89192"/>
                </a:lnTo>
                <a:lnTo>
                  <a:pt x="159497" y="100558"/>
                </a:lnTo>
                <a:lnTo>
                  <a:pt x="153003" y="108958"/>
                </a:lnTo>
                <a:lnTo>
                  <a:pt x="142784" y="114164"/>
                </a:lnTo>
                <a:lnTo>
                  <a:pt x="129336" y="115951"/>
                </a:lnTo>
                <a:lnTo>
                  <a:pt x="230677" y="115951"/>
                </a:lnTo>
                <a:lnTo>
                  <a:pt x="231847" y="113507"/>
                </a:lnTo>
                <a:lnTo>
                  <a:pt x="235559" y="87566"/>
                </a:lnTo>
                <a:lnTo>
                  <a:pt x="230327" y="616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2658534" y="4235793"/>
            <a:ext cx="236220" cy="295275"/>
          </a:xfrm>
          <a:custGeom>
            <a:rect b="b" l="l" r="r" t="t"/>
            <a:pathLst>
              <a:path extrusionOk="0" h="295275" w="236220">
                <a:moveTo>
                  <a:pt x="157721" y="0"/>
                </a:moveTo>
                <a:lnTo>
                  <a:pt x="106595" y="6981"/>
                </a:lnTo>
                <a:lnTo>
                  <a:pt x="63140" y="26848"/>
                </a:lnTo>
                <a:lnTo>
                  <a:pt x="29475" y="57983"/>
                </a:lnTo>
                <a:lnTo>
                  <a:pt x="7722" y="98768"/>
                </a:lnTo>
                <a:lnTo>
                  <a:pt x="0" y="147586"/>
                </a:lnTo>
                <a:lnTo>
                  <a:pt x="7803" y="196408"/>
                </a:lnTo>
                <a:lnTo>
                  <a:pt x="29735" y="237191"/>
                </a:lnTo>
                <a:lnTo>
                  <a:pt x="63579" y="268320"/>
                </a:lnTo>
                <a:lnTo>
                  <a:pt x="107115" y="288181"/>
                </a:lnTo>
                <a:lnTo>
                  <a:pt x="158127" y="295160"/>
                </a:lnTo>
                <a:lnTo>
                  <a:pt x="179008" y="293971"/>
                </a:lnTo>
                <a:lnTo>
                  <a:pt x="199323" y="290502"/>
                </a:lnTo>
                <a:lnTo>
                  <a:pt x="218499" y="284905"/>
                </a:lnTo>
                <a:lnTo>
                  <a:pt x="235965" y="277329"/>
                </a:lnTo>
                <a:lnTo>
                  <a:pt x="235965" y="205155"/>
                </a:lnTo>
                <a:lnTo>
                  <a:pt x="218721" y="215888"/>
                </a:lnTo>
                <a:lnTo>
                  <a:pt x="200490" y="222896"/>
                </a:lnTo>
                <a:lnTo>
                  <a:pt x="181346" y="226710"/>
                </a:lnTo>
                <a:lnTo>
                  <a:pt x="161366" y="227863"/>
                </a:lnTo>
                <a:lnTo>
                  <a:pt x="127003" y="221990"/>
                </a:lnTo>
                <a:lnTo>
                  <a:pt x="99636" y="205512"/>
                </a:lnTo>
                <a:lnTo>
                  <a:pt x="81543" y="180141"/>
                </a:lnTo>
                <a:lnTo>
                  <a:pt x="75006" y="147586"/>
                </a:lnTo>
                <a:lnTo>
                  <a:pt x="81384" y="115374"/>
                </a:lnTo>
                <a:lnTo>
                  <a:pt x="98975" y="89965"/>
                </a:lnTo>
                <a:lnTo>
                  <a:pt x="125460" y="73297"/>
                </a:lnTo>
                <a:lnTo>
                  <a:pt x="158521" y="67309"/>
                </a:lnTo>
                <a:lnTo>
                  <a:pt x="180352" y="68772"/>
                </a:lnTo>
                <a:lnTo>
                  <a:pt x="199069" y="72932"/>
                </a:lnTo>
                <a:lnTo>
                  <a:pt x="215657" y="79450"/>
                </a:lnTo>
                <a:lnTo>
                  <a:pt x="231101" y="87985"/>
                </a:lnTo>
                <a:lnTo>
                  <a:pt x="231101" y="16217"/>
                </a:lnTo>
                <a:lnTo>
                  <a:pt x="214331" y="9242"/>
                </a:lnTo>
                <a:lnTo>
                  <a:pt x="196383" y="4160"/>
                </a:lnTo>
                <a:lnTo>
                  <a:pt x="177448" y="1053"/>
                </a:lnTo>
                <a:lnTo>
                  <a:pt x="15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1523" y="3851580"/>
            <a:ext cx="985431" cy="28308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"/>
          <p:cNvSpPr/>
          <p:nvPr/>
        </p:nvSpPr>
        <p:spPr>
          <a:xfrm>
            <a:off x="1423046" y="4645875"/>
            <a:ext cx="1778000" cy="0"/>
          </a:xfrm>
          <a:custGeom>
            <a:rect b="b" l="l" r="r" t="t"/>
            <a:pathLst>
              <a:path extrusionOk="0" h="120000" w="1778000">
                <a:moveTo>
                  <a:pt x="0" y="0"/>
                </a:moveTo>
                <a:lnTo>
                  <a:pt x="1777898" y="0"/>
                </a:lnTo>
              </a:path>
            </a:pathLst>
          </a:custGeom>
          <a:noFill/>
          <a:ln cap="flat" cmpd="sng" w="16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4034467" y="3789845"/>
            <a:ext cx="0" cy="1438910"/>
          </a:xfrm>
          <a:custGeom>
            <a:rect b="b" l="l" r="r" t="t"/>
            <a:pathLst>
              <a:path extrusionOk="0" h="1438910" w="120000">
                <a:moveTo>
                  <a:pt x="0" y="0"/>
                </a:moveTo>
                <a:lnTo>
                  <a:pt x="0" y="1438478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"/>
          <p:cNvSpPr txBox="1"/>
          <p:nvPr/>
        </p:nvSpPr>
        <p:spPr>
          <a:xfrm>
            <a:off x="1405534" y="4678682"/>
            <a:ext cx="1800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1" i="0" lang="en-US" sz="2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15-16 ноября</a:t>
            </a:r>
            <a:endParaRPr b="0" i="0" sz="205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1" i="0" lang="en-US" sz="2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2023</a:t>
            </a:r>
            <a:endParaRPr b="0" i="0" sz="205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1" name="Google Shape;311;p3"/>
          <p:cNvSpPr txBox="1"/>
          <p:nvPr/>
        </p:nvSpPr>
        <p:spPr>
          <a:xfrm>
            <a:off x="4499313" y="3608950"/>
            <a:ext cx="11026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Равный доступ для каждого</a:t>
            </a:r>
            <a:endParaRPr b="0" i="0" sz="60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2" name="Google Shape;312;p3"/>
          <p:cNvSpPr txBox="1"/>
          <p:nvPr/>
        </p:nvSpPr>
        <p:spPr>
          <a:xfrm>
            <a:off x="5369913" y="4669475"/>
            <a:ext cx="928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Представим мир, где каждый имеет равные возможности</a:t>
            </a:r>
            <a:endParaRPr b="0" i="0" sz="22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/>
          <p:nvPr/>
        </p:nvSpPr>
        <p:spPr>
          <a:xfrm>
            <a:off x="1422858" y="8672309"/>
            <a:ext cx="51435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2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73" name="Google Shape;73;p2"/>
            <p:cNvSpPr/>
            <p:nvPr/>
          </p:nvSpPr>
          <p:spPr>
            <a:xfrm>
              <a:off x="361492" y="8284324"/>
              <a:ext cx="151130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" name="Google Shape;7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Google Shape;75;p2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76" name="Google Shape;76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" name="Google Shape;7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2"/>
          <p:cNvSpPr txBox="1"/>
          <p:nvPr/>
        </p:nvSpPr>
        <p:spPr>
          <a:xfrm>
            <a:off x="1099135" y="3378703"/>
            <a:ext cx="3487154" cy="20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👨‍💻</a:t>
            </a:r>
            <a:endParaRPr b="0" i="0" sz="1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974149" y="5410281"/>
            <a:ext cx="4412239" cy="20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обучаем веб-разработке с нуля до профессионального уровня на протяжении уже более 10 лет.</a:t>
            </a: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" name="Google Shape;83;p2"/>
          <p:cNvSpPr txBox="1"/>
          <p:nvPr>
            <p:ph type="ctrTitle"/>
          </p:nvPr>
        </p:nvSpPr>
        <p:spPr>
          <a:xfrm>
            <a:off x="974150" y="921665"/>
            <a:ext cx="138177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Montserrat SemiBold"/>
                <a:ea typeface="Montserrat SemiBold"/>
                <a:cs typeface="Montserrat SemiBold"/>
                <a:sym typeface="Montserrat SemiBold"/>
              </a:rPr>
              <a:t>HTML Academy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12537275" y="63341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6000661" y="5410281"/>
            <a:ext cx="4100601" cy="20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сотрудничаем с ведущими техническими и гуманитарными вузами более 3 лет.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1306537" y="5410280"/>
            <a:ext cx="44122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разрабатываем свою платформу и используем  современные решения для обучения.</a:t>
            </a: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10953549" y="3160512"/>
            <a:ext cx="3952513" cy="23390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💻</a:t>
            </a:r>
            <a:endParaRPr b="0" i="0" sz="1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5834150" y="3352218"/>
            <a:ext cx="1495338" cy="2031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👨‍🎓</a:t>
            </a:r>
            <a:endParaRPr b="0" i="0" sz="1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" name="Google Shape;89;p2"/>
          <p:cNvGrpSpPr/>
          <p:nvPr/>
        </p:nvGrpSpPr>
        <p:grpSpPr>
          <a:xfrm>
            <a:off x="1754966" y="4515206"/>
            <a:ext cx="965516" cy="499797"/>
            <a:chOff x="1754966" y="4515206"/>
            <a:chExt cx="965516" cy="499797"/>
          </a:xfrm>
        </p:grpSpPr>
        <p:sp>
          <p:nvSpPr>
            <p:cNvPr id="90" name="Google Shape;90;p2"/>
            <p:cNvSpPr/>
            <p:nvPr/>
          </p:nvSpPr>
          <p:spPr>
            <a:xfrm>
              <a:off x="1754966" y="4515206"/>
              <a:ext cx="965516" cy="499797"/>
            </a:xfrm>
            <a:prstGeom prst="rect">
              <a:avLst/>
            </a:prstGeom>
            <a:solidFill>
              <a:srgbClr val="E5E5E5"/>
            </a:solidFill>
            <a:ln cap="flat" cmpd="sng" w="25400">
              <a:solidFill>
                <a:srgbClr val="E5E5E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 выглядит как черный, темнота&#10;&#10;Автоматически созданное описание" id="91" name="Google Shape;91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850089" y="4609597"/>
              <a:ext cx="720000" cy="30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980a73d9d4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980a73d9d4_0_13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980a73d9d4_0_13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2980a73d9d4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980a73d9d4_0_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g2980a73d9d4_0_13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102" name="Google Shape;102;g2980a73d9d4_0_13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" name="Google Shape;103;g2980a73d9d4_0_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g2980a73d9d4_0_13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105" name="Google Shape;105;g2980a73d9d4_0_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2980a73d9d4_0_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" name="Google Shape;107;g2980a73d9d4_0_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980a73d9d4_0_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980a73d9d4_0_13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g2980a73d9d4_0_13"/>
          <p:cNvSpPr txBox="1"/>
          <p:nvPr/>
        </p:nvSpPr>
        <p:spPr>
          <a:xfrm>
            <a:off x="911650" y="2696275"/>
            <a:ext cx="882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1" name="Google Shape;111;g2980a73d9d4_0_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18473" y="708381"/>
            <a:ext cx="16274473" cy="730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2980a73d9d4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980a73d9d4_0_33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980a73d9d4_0_33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2980a73d9d4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980a73d9d4_0_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g2980a73d9d4_0_33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122" name="Google Shape;122;g2980a73d9d4_0_33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3" name="Google Shape;123;g2980a73d9d4_0_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g2980a73d9d4_0_33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125" name="Google Shape;125;g2980a73d9d4_0_3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g2980a73d9d4_0_3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g2980a73d9d4_0_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980a73d9d4_0_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980a73d9d4_0_33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g2980a73d9d4_0_33"/>
          <p:cNvSpPr txBox="1"/>
          <p:nvPr/>
        </p:nvSpPr>
        <p:spPr>
          <a:xfrm>
            <a:off x="1009150" y="5439075"/>
            <a:ext cx="5361670" cy="23390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Низкая вариативность контрольно-измерительных материалов на больших потоках студентов</a:t>
            </a:r>
            <a:endParaRPr b="0" i="0" sz="28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1" name="Google Shape;131;g2980a73d9d4_0_33"/>
          <p:cNvSpPr txBox="1"/>
          <p:nvPr>
            <p:ph type="ctrTitle"/>
          </p:nvPr>
        </p:nvSpPr>
        <p:spPr>
          <a:xfrm>
            <a:off x="1009150" y="729015"/>
            <a:ext cx="138177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Montserrat SemiBold"/>
                <a:ea typeface="Montserrat SemiBold"/>
                <a:cs typeface="Montserrat SemiBold"/>
                <a:sym typeface="Montserrat SemiBold"/>
              </a:rPr>
              <a:t>Массовый поток: как гарантировать качество?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2" name="Google Shape;132;g2980a73d9d4_0_33"/>
          <p:cNvSpPr txBox="1"/>
          <p:nvPr/>
        </p:nvSpPr>
        <p:spPr>
          <a:xfrm>
            <a:off x="9091100" y="5439075"/>
            <a:ext cx="6155750" cy="1477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Проблемы с подтверждением навыков у студентов после прохождения онлайн-курса</a:t>
            </a:r>
            <a:endParaRPr b="0" i="0" sz="28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g2980a73d9d4_0_33"/>
          <p:cNvSpPr txBox="1"/>
          <p:nvPr/>
        </p:nvSpPr>
        <p:spPr>
          <a:xfrm>
            <a:off x="925806" y="3802350"/>
            <a:ext cx="4467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📝</a:t>
            </a:r>
            <a:endParaRPr b="0" i="0" sz="8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4" name="Google Shape;134;g2980a73d9d4_0_33"/>
          <p:cNvSpPr txBox="1"/>
          <p:nvPr/>
        </p:nvSpPr>
        <p:spPr>
          <a:xfrm>
            <a:off x="8900631" y="3802350"/>
            <a:ext cx="4467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😏</a:t>
            </a:r>
            <a:endParaRPr b="0" i="0" sz="8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5" name="Google Shape;135;g2980a73d9d4_0_33"/>
          <p:cNvSpPr txBox="1"/>
          <p:nvPr/>
        </p:nvSpPr>
        <p:spPr>
          <a:xfrm>
            <a:off x="6857150" y="5439075"/>
            <a:ext cx="223395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➡</a:t>
            </a:r>
            <a:endParaRPr b="0" i="0" sz="8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980a73d9d4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980a73d9d4_0_52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980a73d9d4_0_52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g2980a73d9d4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980a73d9d4_0_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g2980a73d9d4_0_52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146" name="Google Shape;146;g2980a73d9d4_0_52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7" name="Google Shape;147;g2980a73d9d4_0_5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g2980a73d9d4_0_52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149" name="Google Shape;149;g2980a73d9d4_0_5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g2980a73d9d4_0_5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Google Shape;151;g2980a73d9d4_0_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980a73d9d4_0_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980a73d9d4_0_52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g2980a73d9d4_0_52"/>
          <p:cNvSpPr/>
          <p:nvPr/>
        </p:nvSpPr>
        <p:spPr>
          <a:xfrm>
            <a:off x="968802" y="3414713"/>
            <a:ext cx="7346525" cy="59664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980a73d9d4_0_52"/>
          <p:cNvSpPr txBox="1"/>
          <p:nvPr/>
        </p:nvSpPr>
        <p:spPr>
          <a:xfrm>
            <a:off x="911650" y="2696275"/>
            <a:ext cx="8823000" cy="3877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Автоматическая генерация бесконечного количества </a:t>
            </a:r>
            <a:endParaRPr b="0" i="0" sz="4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контрольно-измерительных материалов по заданной теме с помощью искусственного интеллекта. </a:t>
            </a:r>
            <a:endParaRPr b="0" i="0" sz="4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6" name="Google Shape;156;g2980a73d9d4_0_52"/>
          <p:cNvSpPr txBox="1"/>
          <p:nvPr>
            <p:ph type="ctrTitle"/>
          </p:nvPr>
        </p:nvSpPr>
        <p:spPr>
          <a:xfrm>
            <a:off x="974150" y="921665"/>
            <a:ext cx="138177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Montserrat SemiBold"/>
                <a:ea typeface="Montserrat SemiBold"/>
                <a:cs typeface="Montserrat SemiBold"/>
                <a:sym typeface="Montserrat SemiBold"/>
              </a:rPr>
              <a:t>ИИ спешит на помощь!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Изображение выглядит как человек, одежда, Формальная одежда, костюм&#10;&#10;Автоматически созданное описание" id="157" name="Google Shape;157;g2980a73d9d4_0_5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510915" y="3704632"/>
            <a:ext cx="8117545" cy="5419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человек, одежда, Формальная одежда, костюм&#10;&#10;Автоматически созданное описание" id="158" name="Google Shape;158;g2980a73d9d4_0_5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510914" y="3704632"/>
            <a:ext cx="8117545" cy="5419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980a73d9d4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980a73d9d4_0_91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980a73d9d4_0_91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g2980a73d9d4_0_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980a73d9d4_0_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g2980a73d9d4_0_91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169" name="Google Shape;169;g2980a73d9d4_0_91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0" name="Google Shape;170;g2980a73d9d4_0_9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" name="Google Shape;171;g2980a73d9d4_0_91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172" name="Google Shape;172;g2980a73d9d4_0_9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g2980a73d9d4_0_9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4" name="Google Shape;174;g2980a73d9d4_0_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980a73d9d4_0_9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980a73d9d4_0_91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g2980a73d9d4_0_91"/>
          <p:cNvSpPr txBox="1"/>
          <p:nvPr>
            <p:ph type="ctrTitle"/>
          </p:nvPr>
        </p:nvSpPr>
        <p:spPr>
          <a:xfrm>
            <a:off x="974150" y="921665"/>
            <a:ext cx="138177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Montserrat SemiBold"/>
                <a:ea typeface="Montserrat SemiBold"/>
                <a:cs typeface="Montserrat SemiBold"/>
                <a:sym typeface="Montserrat SemiBold"/>
              </a:rPr>
              <a:t>Этапы работы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8" name="Google Shape;178;g2980a73d9d4_0_91"/>
          <p:cNvSpPr txBox="1"/>
          <p:nvPr/>
        </p:nvSpPr>
        <p:spPr>
          <a:xfrm>
            <a:off x="1750692" y="2916767"/>
            <a:ext cx="4901377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Интегрировали генеративный ИИ в серию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тренажёрных испытаний на нашей LMS</a:t>
            </a: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" name="Google Shape;179;g2980a73d9d4_0_91"/>
          <p:cNvSpPr txBox="1"/>
          <p:nvPr/>
        </p:nvSpPr>
        <p:spPr>
          <a:xfrm>
            <a:off x="9506848" y="2896996"/>
            <a:ext cx="5839653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Разработали алгоритмы генерации профильных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испытаний разной сложности</a:t>
            </a: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ИИ</a:t>
            </a: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g2980a73d9d4_0_91"/>
          <p:cNvSpPr txBox="1"/>
          <p:nvPr/>
        </p:nvSpPr>
        <p:spPr>
          <a:xfrm>
            <a:off x="1748320" y="5204523"/>
            <a:ext cx="5961855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пилотном формате запустили </a:t>
            </a: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систему для генерации испытаний</a:t>
            </a: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 разметке и стилизации веб-страниц (HTML и CSS)</a:t>
            </a: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g2980a73d9d4_0_91"/>
          <p:cNvSpPr txBox="1"/>
          <p:nvPr/>
        </p:nvSpPr>
        <p:spPr>
          <a:xfrm>
            <a:off x="9552804" y="5204523"/>
            <a:ext cx="596185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Внедрили новую систему испытаний на курсах в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университетах-партнёрах и собираем аналитику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980a73d9d4_0_91"/>
          <p:cNvSpPr txBox="1"/>
          <p:nvPr/>
        </p:nvSpPr>
        <p:spPr>
          <a:xfrm>
            <a:off x="978312" y="2896995"/>
            <a:ext cx="950502" cy="14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i="0" sz="8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g2980a73d9d4_0_91"/>
          <p:cNvSpPr txBox="1"/>
          <p:nvPr/>
        </p:nvSpPr>
        <p:spPr>
          <a:xfrm>
            <a:off x="8698667" y="2896995"/>
            <a:ext cx="950502" cy="14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8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g2980a73d9d4_0_91"/>
          <p:cNvSpPr txBox="1"/>
          <p:nvPr/>
        </p:nvSpPr>
        <p:spPr>
          <a:xfrm>
            <a:off x="1036188" y="5014737"/>
            <a:ext cx="950502" cy="14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i="0" sz="8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g2980a73d9d4_0_91"/>
          <p:cNvSpPr txBox="1"/>
          <p:nvPr/>
        </p:nvSpPr>
        <p:spPr>
          <a:xfrm>
            <a:off x="8698667" y="5014737"/>
            <a:ext cx="950502" cy="14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i="0" sz="80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2980a73d9d4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980a73d9d4_0_110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980a73d9d4_0_110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2980a73d9d4_0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980a73d9d4_0_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g2980a73d9d4_0_110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196" name="Google Shape;196;g2980a73d9d4_0_110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7" name="Google Shape;197;g2980a73d9d4_0_1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" name="Google Shape;198;g2980a73d9d4_0_110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199" name="Google Shape;199;g2980a73d9d4_0_1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g2980a73d9d4_0_1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g2980a73d9d4_0_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980a73d9d4_0_1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980a73d9d4_0_110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g2980a73d9d4_0_110"/>
          <p:cNvPicPr preferRelativeResize="0"/>
          <p:nvPr/>
        </p:nvPicPr>
        <p:blipFill rotWithShape="1">
          <a:blip r:embed="rId10">
            <a:alphaModFix/>
          </a:blip>
          <a:srcRect b="0" l="0" r="0" t="6067"/>
          <a:stretch/>
        </p:blipFill>
        <p:spPr>
          <a:xfrm>
            <a:off x="1231200" y="594000"/>
            <a:ext cx="13795200" cy="78981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g2980a73d9d4_0_110"/>
          <p:cNvGrpSpPr/>
          <p:nvPr/>
        </p:nvGrpSpPr>
        <p:grpSpPr>
          <a:xfrm>
            <a:off x="13284180" y="5509952"/>
            <a:ext cx="1740919" cy="640009"/>
            <a:chOff x="13353981" y="4824068"/>
            <a:chExt cx="1740919" cy="640009"/>
          </a:xfrm>
        </p:grpSpPr>
        <p:sp>
          <p:nvSpPr>
            <p:cNvPr id="206" name="Google Shape;206;g2980a73d9d4_0_110"/>
            <p:cNvSpPr/>
            <p:nvPr/>
          </p:nvSpPr>
          <p:spPr>
            <a:xfrm>
              <a:off x="13380400" y="4878290"/>
              <a:ext cx="1714500" cy="585787"/>
            </a:xfrm>
            <a:prstGeom prst="rect">
              <a:avLst/>
            </a:prstGeom>
            <a:solidFill>
              <a:srgbClr val="1319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2980a73d9d4_0_110"/>
            <p:cNvSpPr/>
            <p:nvPr/>
          </p:nvSpPr>
          <p:spPr>
            <a:xfrm>
              <a:off x="13353981" y="4824068"/>
              <a:ext cx="1714500" cy="5857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эталон</a:t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g2980a73d9d4_0_110"/>
          <p:cNvSpPr/>
          <p:nvPr/>
        </p:nvSpPr>
        <p:spPr>
          <a:xfrm>
            <a:off x="11832712" y="648222"/>
            <a:ext cx="3244586" cy="585787"/>
          </a:xfrm>
          <a:prstGeom prst="rect">
            <a:avLst/>
          </a:prstGeom>
          <a:solidFill>
            <a:srgbClr val="1319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980a73d9d4_0_110"/>
          <p:cNvSpPr/>
          <p:nvPr/>
        </p:nvSpPr>
        <p:spPr>
          <a:xfrm>
            <a:off x="11776036" y="594000"/>
            <a:ext cx="3244586" cy="5857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мини-браузер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g2980a73d9d4_0_110"/>
          <p:cNvGrpSpPr/>
          <p:nvPr/>
        </p:nvGrpSpPr>
        <p:grpSpPr>
          <a:xfrm>
            <a:off x="1230901" y="5525911"/>
            <a:ext cx="3307669" cy="646409"/>
            <a:chOff x="1242907" y="7159920"/>
            <a:chExt cx="3307669" cy="646409"/>
          </a:xfrm>
        </p:grpSpPr>
        <p:sp>
          <p:nvSpPr>
            <p:cNvPr id="211" name="Google Shape;211;g2980a73d9d4_0_110"/>
            <p:cNvSpPr/>
            <p:nvPr/>
          </p:nvSpPr>
          <p:spPr>
            <a:xfrm>
              <a:off x="1305990" y="7220542"/>
              <a:ext cx="3244586" cy="585787"/>
            </a:xfrm>
            <a:prstGeom prst="rect">
              <a:avLst/>
            </a:prstGeom>
            <a:solidFill>
              <a:srgbClr val="1319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2980a73d9d4_0_110"/>
            <p:cNvSpPr/>
            <p:nvPr/>
          </p:nvSpPr>
          <p:spPr>
            <a:xfrm>
              <a:off x="1242907" y="7159920"/>
              <a:ext cx="3244586" cy="5857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редактор кода</a:t>
              </a:r>
              <a:endPara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2980a73d9d4_0_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49" y="8556738"/>
            <a:ext cx="179971" cy="1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980a73d9d4_0_303"/>
          <p:cNvSpPr/>
          <p:nvPr/>
        </p:nvSpPr>
        <p:spPr>
          <a:xfrm>
            <a:off x="1422858" y="8672309"/>
            <a:ext cx="51434" cy="82550"/>
          </a:xfrm>
          <a:custGeom>
            <a:rect b="b" l="l" r="r" t="t"/>
            <a:pathLst>
              <a:path extrusionOk="0" h="82550" w="51434">
                <a:moveTo>
                  <a:pt x="0" y="82549"/>
                </a:moveTo>
                <a:lnTo>
                  <a:pt x="50939" y="82549"/>
                </a:lnTo>
                <a:lnTo>
                  <a:pt x="5093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980a73d9d4_0_303"/>
          <p:cNvSpPr/>
          <p:nvPr/>
        </p:nvSpPr>
        <p:spPr>
          <a:xfrm>
            <a:off x="1422857" y="8556738"/>
            <a:ext cx="177165" cy="198120"/>
          </a:xfrm>
          <a:custGeom>
            <a:rect b="b" l="l" r="r" t="t"/>
            <a:pathLst>
              <a:path extrusionOk="0" h="198120" w="177165">
                <a:moveTo>
                  <a:pt x="176580" y="0"/>
                </a:moveTo>
                <a:lnTo>
                  <a:pt x="125641" y="0"/>
                </a:lnTo>
                <a:lnTo>
                  <a:pt x="125641" y="69850"/>
                </a:lnTo>
                <a:lnTo>
                  <a:pt x="50939" y="69850"/>
                </a:lnTo>
                <a:lnTo>
                  <a:pt x="50939" y="0"/>
                </a:lnTo>
                <a:lnTo>
                  <a:pt x="0" y="0"/>
                </a:lnTo>
                <a:lnTo>
                  <a:pt x="0" y="69850"/>
                </a:lnTo>
                <a:lnTo>
                  <a:pt x="0" y="115570"/>
                </a:lnTo>
                <a:lnTo>
                  <a:pt x="125641" y="115570"/>
                </a:lnTo>
                <a:lnTo>
                  <a:pt x="125641" y="198120"/>
                </a:lnTo>
                <a:lnTo>
                  <a:pt x="176580" y="198120"/>
                </a:lnTo>
                <a:lnTo>
                  <a:pt x="176580" y="115570"/>
                </a:lnTo>
                <a:lnTo>
                  <a:pt x="176580" y="69850"/>
                </a:lnTo>
                <a:lnTo>
                  <a:pt x="1765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2980a73d9d4_0_3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3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980a73d9d4_0_3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294" y="8556742"/>
            <a:ext cx="86868" cy="20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g2980a73d9d4_0_303"/>
          <p:cNvGrpSpPr/>
          <p:nvPr/>
        </p:nvGrpSpPr>
        <p:grpSpPr>
          <a:xfrm>
            <a:off x="361492" y="8284324"/>
            <a:ext cx="372983" cy="198367"/>
            <a:chOff x="361492" y="8284324"/>
            <a:chExt cx="372983" cy="198367"/>
          </a:xfrm>
        </p:grpSpPr>
        <p:sp>
          <p:nvSpPr>
            <p:cNvPr id="223" name="Google Shape;223;g2980a73d9d4_0_303"/>
            <p:cNvSpPr/>
            <p:nvPr/>
          </p:nvSpPr>
          <p:spPr>
            <a:xfrm>
              <a:off x="361492" y="8284324"/>
              <a:ext cx="151129" cy="198120"/>
            </a:xfrm>
            <a:custGeom>
              <a:rect b="b" l="l" r="r" t="t"/>
              <a:pathLst>
                <a:path extrusionOk="0" h="198120" w="151129">
                  <a:moveTo>
                    <a:pt x="150647" y="77470"/>
                  </a:moveTo>
                  <a:lnTo>
                    <a:pt x="50939" y="77470"/>
                  </a:lnTo>
                  <a:lnTo>
                    <a:pt x="50939" y="44450"/>
                  </a:lnTo>
                  <a:lnTo>
                    <a:pt x="150545" y="44450"/>
                  </a:lnTo>
                  <a:lnTo>
                    <a:pt x="150545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77470"/>
                  </a:lnTo>
                  <a:lnTo>
                    <a:pt x="0" y="121920"/>
                  </a:lnTo>
                  <a:lnTo>
                    <a:pt x="0" y="153670"/>
                  </a:lnTo>
                  <a:lnTo>
                    <a:pt x="0" y="198120"/>
                  </a:lnTo>
                  <a:lnTo>
                    <a:pt x="150647" y="198120"/>
                  </a:lnTo>
                  <a:lnTo>
                    <a:pt x="150647" y="153670"/>
                  </a:lnTo>
                  <a:lnTo>
                    <a:pt x="50939" y="153670"/>
                  </a:lnTo>
                  <a:lnTo>
                    <a:pt x="50939" y="121920"/>
                  </a:lnTo>
                  <a:lnTo>
                    <a:pt x="150647" y="121920"/>
                  </a:lnTo>
                  <a:lnTo>
                    <a:pt x="150647" y="77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4" name="Google Shape;224;g2980a73d9d4_0_3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6007" y="8284610"/>
              <a:ext cx="188468" cy="1980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" name="Google Shape;225;g2980a73d9d4_0_303"/>
          <p:cNvGrpSpPr/>
          <p:nvPr/>
        </p:nvGrpSpPr>
        <p:grpSpPr>
          <a:xfrm>
            <a:off x="349250" y="8552770"/>
            <a:ext cx="385129" cy="206019"/>
            <a:chOff x="349250" y="8552770"/>
            <a:chExt cx="385129" cy="206019"/>
          </a:xfrm>
        </p:grpSpPr>
        <p:pic>
          <p:nvPicPr>
            <p:cNvPr id="226" name="Google Shape;226;g2980a73d9d4_0_30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250" y="8552770"/>
              <a:ext cx="164693" cy="206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g2980a73d9d4_0_30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464" y="8556738"/>
              <a:ext cx="185915" cy="198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8" name="Google Shape;228;g2980a73d9d4_0_3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644" y="8552770"/>
            <a:ext cx="164693" cy="2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980a73d9d4_0_30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1656" y="8284616"/>
            <a:ext cx="687781" cy="1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980a73d9d4_0_303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1" name="Google Shape;231;g2980a73d9d4_0_303"/>
          <p:cNvPicPr preferRelativeResize="0"/>
          <p:nvPr/>
        </p:nvPicPr>
        <p:blipFill rotWithShape="1">
          <a:blip r:embed="rId10">
            <a:alphaModFix/>
          </a:blip>
          <a:srcRect b="1978" l="0" r="2407" t="5750"/>
          <a:stretch/>
        </p:blipFill>
        <p:spPr>
          <a:xfrm>
            <a:off x="1230206" y="592336"/>
            <a:ext cx="13795587" cy="788448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980a73d9d4_0_303"/>
          <p:cNvSpPr/>
          <p:nvPr/>
        </p:nvSpPr>
        <p:spPr>
          <a:xfrm>
            <a:off x="11443885" y="4183369"/>
            <a:ext cx="3415191" cy="924747"/>
          </a:xfrm>
          <a:prstGeom prst="rect">
            <a:avLst/>
          </a:prstGeom>
          <a:solidFill>
            <a:srgbClr val="1319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980a73d9d4_0_303"/>
          <p:cNvSpPr/>
          <p:nvPr/>
        </p:nvSpPr>
        <p:spPr>
          <a:xfrm>
            <a:off x="11385265" y="4109626"/>
            <a:ext cx="3415191" cy="9247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автопроверка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на лету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980a73d9d4_0_331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g2980a73d9d4_0_331"/>
          <p:cNvSpPr txBox="1"/>
          <p:nvPr/>
        </p:nvSpPr>
        <p:spPr>
          <a:xfrm>
            <a:off x="974150" y="921665"/>
            <a:ext cx="138177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71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Первый пилот</a:t>
            </a:r>
            <a:endParaRPr/>
          </a:p>
        </p:txBody>
      </p:sp>
      <p:sp>
        <p:nvSpPr>
          <p:cNvPr id="240" name="Google Shape;240;g2980a73d9d4_0_331"/>
          <p:cNvSpPr txBox="1"/>
          <p:nvPr/>
        </p:nvSpPr>
        <p:spPr>
          <a:xfrm>
            <a:off x="974150" y="2824419"/>
            <a:ext cx="1229404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0" u="none" cap="none" strike="noStrike">
                <a:solidFill>
                  <a:srgbClr val="F79646"/>
                </a:solidFill>
                <a:latin typeface="Montserrat"/>
                <a:ea typeface="Montserrat"/>
                <a:cs typeface="Montserrat"/>
                <a:sym typeface="Montserrat"/>
              </a:rPr>
              <a:t>8 </a:t>
            </a:r>
            <a:endParaRPr b="1" i="0" sz="14000" u="none" cap="none" strike="noStrike">
              <a:solidFill>
                <a:srgbClr val="F796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g2980a73d9d4_0_331"/>
          <p:cNvSpPr txBox="1"/>
          <p:nvPr/>
        </p:nvSpPr>
        <p:spPr>
          <a:xfrm>
            <a:off x="2203554" y="3563067"/>
            <a:ext cx="4112861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университетов-партнёров</a:t>
            </a:r>
            <a:endParaRPr/>
          </a:p>
        </p:txBody>
      </p:sp>
      <p:sp>
        <p:nvSpPr>
          <p:cNvPr id="242" name="Google Shape;242;g2980a73d9d4_0_331"/>
          <p:cNvSpPr txBox="1"/>
          <p:nvPr/>
        </p:nvSpPr>
        <p:spPr>
          <a:xfrm>
            <a:off x="974150" y="5493810"/>
            <a:ext cx="34908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0" u="none" cap="none" strike="noStrike">
                <a:solidFill>
                  <a:srgbClr val="F79646"/>
                </a:solidFill>
                <a:latin typeface="Montserrat"/>
                <a:ea typeface="Montserrat"/>
                <a:cs typeface="Montserrat"/>
                <a:sym typeface="Montserrat"/>
              </a:rPr>
              <a:t>1116 </a:t>
            </a:r>
            <a:endParaRPr b="1" i="0" sz="14000" u="none" cap="none" strike="noStrike">
              <a:solidFill>
                <a:srgbClr val="F796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g2980a73d9d4_0_331"/>
          <p:cNvSpPr txBox="1"/>
          <p:nvPr/>
        </p:nvSpPr>
        <p:spPr>
          <a:xfrm>
            <a:off x="4259984" y="6533785"/>
            <a:ext cx="2878111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студентов</a:t>
            </a:r>
            <a:endParaRPr/>
          </a:p>
        </p:txBody>
      </p:sp>
      <p:graphicFrame>
        <p:nvGraphicFramePr>
          <p:cNvPr id="244" name="Google Shape;244;g2980a73d9d4_0_331"/>
          <p:cNvGraphicFramePr/>
          <p:nvPr/>
        </p:nvGraphicFramePr>
        <p:xfrm>
          <a:off x="7541223" y="2086434"/>
          <a:ext cx="5567720" cy="520144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45" name="Google Shape;245;g2980a73d9d4_0_331"/>
          <p:cNvSpPr/>
          <p:nvPr/>
        </p:nvSpPr>
        <p:spPr>
          <a:xfrm>
            <a:off x="13242193" y="2824419"/>
            <a:ext cx="2235600" cy="405848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980a73d9d4_0_331"/>
          <p:cNvSpPr txBox="1"/>
          <p:nvPr/>
        </p:nvSpPr>
        <p:spPr>
          <a:xfrm>
            <a:off x="11960679" y="2764074"/>
            <a:ext cx="3738901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только 9 студентов из приступивших к курсу не выполнили испытания</a:t>
            </a:r>
            <a:endParaRPr b="0" i="0" sz="2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