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9144000" cx="16256000"/>
  <p:notesSz cx="16256000" cy="9144000"/>
  <p:embeddedFontLst>
    <p:embeddedFont>
      <p:font typeface="Inter SemiBold"/>
      <p:regular r:id="rId27"/>
      <p:bold r:id="rId28"/>
    </p:embeddedFont>
    <p:embeddedFont>
      <p:font typeface="Inter"/>
      <p:regular r:id="rId29"/>
      <p:bold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Inter Medium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44">
          <p15:clr>
            <a:srgbClr val="000000"/>
          </p15:clr>
        </p15:guide>
        <p15:guide id="2" pos="1656">
          <p15:clr>
            <a:srgbClr val="00FFFF"/>
          </p15:clr>
        </p15:guide>
        <p15:guide id="3" orient="horz" pos="216">
          <p15:clr>
            <a:srgbClr val="747775"/>
          </p15:clr>
        </p15:guide>
        <p15:guide id="4" orient="horz" pos="2568">
          <p15:clr>
            <a:srgbClr val="747775"/>
          </p15:clr>
        </p15:guide>
        <p15:guide id="5" orient="horz" pos="4320">
          <p15:clr>
            <a:srgbClr val="000000"/>
          </p15:clr>
        </p15:guide>
        <p15:guide id="6" orient="horz" pos="5218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hc1uReW/ENNdbhb8WZXzeWNqG6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44" orient="horz"/>
        <p:guide pos="1656"/>
        <p:guide pos="216" orient="horz"/>
        <p:guide pos="2568" orient="horz"/>
        <p:guide pos="4320" orient="horz"/>
        <p:guide pos="521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Medium-bold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InterSemiBold-bold.fntdata"/><Relationship Id="rId27" Type="http://schemas.openxmlformats.org/officeDocument/2006/relationships/font" Target="fonts/Inter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InterMedium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b198b277d_1_587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g29b198b277d_1_587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a84384952_2_47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29a84384952_2_47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a84384952_2_35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29a84384952_2_35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a84384952_2_37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29a84384952_2_37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a84384952_2_7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29a84384952_2_7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76bcdc2820be03_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g776bcdc2820be03_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a84384952_2_10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g29a84384952_2_10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a84384952_2_16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g29a84384952_2_168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9a84384952_2_227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7" name="Google Shape;467;g29a84384952_2_227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9a84384952_2_25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9" name="Google Shape;489;g29a84384952_2_25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99812f98f1_0_2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299812f98f1_0_2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p3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b198b277d_1_40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29b198b277d_1_40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b198b277d_1_46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29b198b277d_1_46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b198b277d_1_432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9b198b277d_1_432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b198b277d_1_55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29b198b277d_1_55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b198b277d_1_52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9b198b277d_1_52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b198b277d_1_49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29b198b277d_1_49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b198b277d_1_61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29b198b277d_1_618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610" y="891372"/>
            <a:ext cx="230365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>
            <a:off x="1801144" y="1039962"/>
            <a:ext cx="65405" cy="105410"/>
          </a:xfrm>
          <a:custGeom>
            <a:rect b="b" l="l" r="r" t="t"/>
            <a:pathLst>
              <a:path extrusionOk="0" h="105409" w="65405">
                <a:moveTo>
                  <a:pt x="0" y="105409"/>
                </a:moveTo>
                <a:lnTo>
                  <a:pt x="65201" y="105409"/>
                </a:lnTo>
                <a:lnTo>
                  <a:pt x="65201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801139" y="891374"/>
            <a:ext cx="226060" cy="254000"/>
          </a:xfrm>
          <a:custGeom>
            <a:rect b="b" l="l" r="r" t="t"/>
            <a:pathLst>
              <a:path extrusionOk="0" h="254000" w="226060">
                <a:moveTo>
                  <a:pt x="226021" y="0"/>
                </a:moveTo>
                <a:lnTo>
                  <a:pt x="160820" y="0"/>
                </a:lnTo>
                <a:lnTo>
                  <a:pt x="160820" y="90170"/>
                </a:lnTo>
                <a:lnTo>
                  <a:pt x="65201" y="90170"/>
                </a:lnTo>
                <a:lnTo>
                  <a:pt x="65201" y="0"/>
                </a:lnTo>
                <a:lnTo>
                  <a:pt x="0" y="0"/>
                </a:lnTo>
                <a:lnTo>
                  <a:pt x="0" y="90170"/>
                </a:lnTo>
                <a:lnTo>
                  <a:pt x="0" y="148590"/>
                </a:lnTo>
                <a:lnTo>
                  <a:pt x="160820" y="148590"/>
                </a:lnTo>
                <a:lnTo>
                  <a:pt x="160820" y="254000"/>
                </a:lnTo>
                <a:lnTo>
                  <a:pt x="226021" y="254000"/>
                </a:lnTo>
                <a:lnTo>
                  <a:pt x="226021" y="148590"/>
                </a:lnTo>
                <a:lnTo>
                  <a:pt x="226021" y="90170"/>
                </a:lnTo>
                <a:lnTo>
                  <a:pt x="2260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45761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65201" y="0"/>
                </a:moveTo>
                <a:lnTo>
                  <a:pt x="0" y="0"/>
                </a:lnTo>
                <a:lnTo>
                  <a:pt x="0" y="147421"/>
                </a:lnTo>
                <a:lnTo>
                  <a:pt x="8715" y="195661"/>
                </a:lnTo>
                <a:lnTo>
                  <a:pt x="32507" y="230452"/>
                </a:lnTo>
                <a:lnTo>
                  <a:pt x="67845" y="251525"/>
                </a:lnTo>
                <a:lnTo>
                  <a:pt x="111201" y="258610"/>
                </a:lnTo>
                <a:lnTo>
                  <a:pt x="111201" y="198488"/>
                </a:lnTo>
                <a:lnTo>
                  <a:pt x="93775" y="195857"/>
                </a:lnTo>
                <a:lnTo>
                  <a:pt x="79100" y="187486"/>
                </a:lnTo>
                <a:lnTo>
                  <a:pt x="68976" y="172663"/>
                </a:lnTo>
                <a:lnTo>
                  <a:pt x="65201" y="150672"/>
                </a:lnTo>
                <a:lnTo>
                  <a:pt x="65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115639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111201" y="0"/>
                </a:moveTo>
                <a:lnTo>
                  <a:pt x="45999" y="0"/>
                </a:lnTo>
                <a:lnTo>
                  <a:pt x="45999" y="150672"/>
                </a:lnTo>
                <a:lnTo>
                  <a:pt x="42224" y="172663"/>
                </a:lnTo>
                <a:lnTo>
                  <a:pt x="32100" y="187486"/>
                </a:lnTo>
                <a:lnTo>
                  <a:pt x="17426" y="195857"/>
                </a:lnTo>
                <a:lnTo>
                  <a:pt x="0" y="198488"/>
                </a:lnTo>
                <a:lnTo>
                  <a:pt x="0" y="258610"/>
                </a:lnTo>
                <a:lnTo>
                  <a:pt x="43355" y="251525"/>
                </a:lnTo>
                <a:lnTo>
                  <a:pt x="78693" y="230452"/>
                </a:lnTo>
                <a:lnTo>
                  <a:pt x="102486" y="195661"/>
                </a:lnTo>
                <a:lnTo>
                  <a:pt x="111201" y="147421"/>
                </a:lnTo>
                <a:lnTo>
                  <a:pt x="111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442633" y="542518"/>
            <a:ext cx="193040" cy="254000"/>
          </a:xfrm>
          <a:custGeom>
            <a:rect b="b" l="l" r="r" t="t"/>
            <a:pathLst>
              <a:path extrusionOk="0" h="254000" w="193040">
                <a:moveTo>
                  <a:pt x="192824" y="99060"/>
                </a:moveTo>
                <a:lnTo>
                  <a:pt x="65201" y="99060"/>
                </a:lnTo>
                <a:lnTo>
                  <a:pt x="65201" y="57150"/>
                </a:lnTo>
                <a:lnTo>
                  <a:pt x="192697" y="57150"/>
                </a:lnTo>
                <a:lnTo>
                  <a:pt x="192697" y="0"/>
                </a:lnTo>
                <a:lnTo>
                  <a:pt x="0" y="0"/>
                </a:lnTo>
                <a:lnTo>
                  <a:pt x="0" y="57150"/>
                </a:lnTo>
                <a:lnTo>
                  <a:pt x="0" y="99060"/>
                </a:lnTo>
                <a:lnTo>
                  <a:pt x="0" y="156210"/>
                </a:lnTo>
                <a:lnTo>
                  <a:pt x="0" y="196850"/>
                </a:lnTo>
                <a:lnTo>
                  <a:pt x="0" y="254000"/>
                </a:lnTo>
                <a:lnTo>
                  <a:pt x="192824" y="254000"/>
                </a:lnTo>
                <a:lnTo>
                  <a:pt x="192824" y="196850"/>
                </a:lnTo>
                <a:lnTo>
                  <a:pt x="65201" y="196850"/>
                </a:lnTo>
                <a:lnTo>
                  <a:pt x="65201" y="156210"/>
                </a:lnTo>
                <a:lnTo>
                  <a:pt x="192824" y="156210"/>
                </a:lnTo>
                <a:lnTo>
                  <a:pt x="192824" y="99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803" y="543057"/>
            <a:ext cx="241223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426960" y="886303"/>
            <a:ext cx="210820" cy="264160"/>
          </a:xfrm>
          <a:custGeom>
            <a:rect b="b" l="l" r="r" t="t"/>
            <a:pathLst>
              <a:path extrusionOk="0" h="264159" w="210820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49" y="891372"/>
            <a:ext cx="237972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546157" y="886303"/>
            <a:ext cx="210820" cy="264160"/>
          </a:xfrm>
          <a:custGeom>
            <a:rect b="b" l="l" r="r" t="t"/>
            <a:pathLst>
              <a:path extrusionOk="0" h="264159" w="210819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6822" y="543051"/>
            <a:ext cx="880338" cy="2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365880" y="2730500"/>
            <a:ext cx="1600200" cy="889000"/>
          </a:xfrm>
          <a:custGeom>
            <a:rect b="b" l="l" r="r" t="t"/>
            <a:pathLst>
              <a:path extrusionOk="0" h="889000" w="1600200">
                <a:moveTo>
                  <a:pt x="1380439" y="0"/>
                </a:moveTo>
                <a:lnTo>
                  <a:pt x="219760" y="0"/>
                </a:lnTo>
                <a:lnTo>
                  <a:pt x="175470" y="4464"/>
                </a:lnTo>
                <a:lnTo>
                  <a:pt x="134218" y="17269"/>
                </a:lnTo>
                <a:lnTo>
                  <a:pt x="96888" y="37530"/>
                </a:lnTo>
                <a:lnTo>
                  <a:pt x="64365" y="64365"/>
                </a:lnTo>
                <a:lnTo>
                  <a:pt x="37530" y="96888"/>
                </a:lnTo>
                <a:lnTo>
                  <a:pt x="17269" y="134218"/>
                </a:lnTo>
                <a:lnTo>
                  <a:pt x="4464" y="175470"/>
                </a:lnTo>
                <a:lnTo>
                  <a:pt x="0" y="219760"/>
                </a:lnTo>
                <a:lnTo>
                  <a:pt x="0" y="669239"/>
                </a:lnTo>
                <a:lnTo>
                  <a:pt x="4464" y="713529"/>
                </a:lnTo>
                <a:lnTo>
                  <a:pt x="17269" y="754781"/>
                </a:lnTo>
                <a:lnTo>
                  <a:pt x="37530" y="792111"/>
                </a:lnTo>
                <a:lnTo>
                  <a:pt x="64365" y="824634"/>
                </a:lnTo>
                <a:lnTo>
                  <a:pt x="96888" y="851469"/>
                </a:lnTo>
                <a:lnTo>
                  <a:pt x="134218" y="871730"/>
                </a:lnTo>
                <a:lnTo>
                  <a:pt x="175470" y="884535"/>
                </a:lnTo>
                <a:lnTo>
                  <a:pt x="219760" y="889000"/>
                </a:lnTo>
                <a:lnTo>
                  <a:pt x="1380439" y="889000"/>
                </a:lnTo>
                <a:lnTo>
                  <a:pt x="1424729" y="884535"/>
                </a:lnTo>
                <a:lnTo>
                  <a:pt x="1465981" y="871730"/>
                </a:lnTo>
                <a:lnTo>
                  <a:pt x="1503311" y="851469"/>
                </a:lnTo>
                <a:lnTo>
                  <a:pt x="1535834" y="824634"/>
                </a:lnTo>
                <a:lnTo>
                  <a:pt x="1562669" y="792111"/>
                </a:lnTo>
                <a:lnTo>
                  <a:pt x="1582930" y="754781"/>
                </a:lnTo>
                <a:lnTo>
                  <a:pt x="1595735" y="713529"/>
                </a:lnTo>
                <a:lnTo>
                  <a:pt x="1600200" y="669239"/>
                </a:lnTo>
                <a:lnTo>
                  <a:pt x="1600200" y="219760"/>
                </a:lnTo>
                <a:lnTo>
                  <a:pt x="1595735" y="175470"/>
                </a:lnTo>
                <a:lnTo>
                  <a:pt x="1582930" y="134218"/>
                </a:lnTo>
                <a:lnTo>
                  <a:pt x="1562669" y="96888"/>
                </a:lnTo>
                <a:lnTo>
                  <a:pt x="1535834" y="64365"/>
                </a:lnTo>
                <a:lnTo>
                  <a:pt x="1503311" y="37530"/>
                </a:lnTo>
                <a:lnTo>
                  <a:pt x="1465981" y="17269"/>
                </a:lnTo>
                <a:lnTo>
                  <a:pt x="1424729" y="4464"/>
                </a:lnTo>
                <a:lnTo>
                  <a:pt x="1380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0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0" Type="http://schemas.openxmlformats.org/officeDocument/2006/relationships/image" Target="../media/image20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0" Type="http://schemas.openxmlformats.org/officeDocument/2006/relationships/image" Target="../media/image16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0" Type="http://schemas.openxmlformats.org/officeDocument/2006/relationships/image" Target="../media/image17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-24269" l="3847" r="-3845" t="24270"/>
          <a:stretch/>
        </p:blipFill>
        <p:spPr>
          <a:xfrm>
            <a:off x="663975" y="2352375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882075" y="2913725"/>
            <a:ext cx="1158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EDTECH</a:t>
            </a:r>
            <a:endParaRPr b="1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CASES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1"/>
          <p:cNvSpPr txBox="1"/>
          <p:nvPr>
            <p:ph type="title"/>
          </p:nvPr>
        </p:nvSpPr>
        <p:spPr>
          <a:xfrm>
            <a:off x="2721850" y="3665100"/>
            <a:ext cx="11835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9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Яндекс Практикум: </a:t>
            </a:r>
            <a:endParaRPr sz="3900"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9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готовим специалистов — ориентируемся на работодателей</a:t>
            </a:r>
            <a:endParaRPr sz="3900"/>
          </a:p>
        </p:txBody>
      </p:sp>
      <p:sp>
        <p:nvSpPr>
          <p:cNvPr id="60" name="Google Shape;60;p1"/>
          <p:cNvSpPr txBox="1"/>
          <p:nvPr/>
        </p:nvSpPr>
        <p:spPr>
          <a:xfrm>
            <a:off x="2721850" y="5555400"/>
            <a:ext cx="60567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907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b="1" lang="en-US" sz="405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Мария Кариаули</a:t>
            </a:r>
            <a:endParaRPr sz="405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2700" rtl="0" algn="l">
              <a:spcBef>
                <a:spcPts val="159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Руководитель сервиса партнерского найма Яндекс Практикума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168325" y="4870575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451625" y="2913725"/>
            <a:ext cx="7167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#</a:t>
            </a:r>
            <a:endParaRPr sz="28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725900" y="342900"/>
            <a:ext cx="12530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6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4998825" y="1543500"/>
            <a:ext cx="1183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                                 Представим мир, где каждый имеет равные возможности</a:t>
            </a:r>
            <a:endParaRPr sz="2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4502575" y="1650600"/>
            <a:ext cx="119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7236513"/>
            <a:ext cx="37703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9b198b277d_1_587"/>
          <p:cNvSpPr txBox="1"/>
          <p:nvPr/>
        </p:nvSpPr>
        <p:spPr>
          <a:xfrm>
            <a:off x="887350" y="4585200"/>
            <a:ext cx="66141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научить писать резюме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подготовить к интервью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2" name="Google Shape;282;g29b198b277d_1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9b198b277d_1_587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9b198b277d_1_587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29b198b277d_1_5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9b198b277d_1_5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g29b198b277d_1_587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88" name="Google Shape;288;g29b198b277d_1_587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9" name="Google Shape;289;g29b198b277d_1_5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" name="Google Shape;290;g29b198b277d_1_587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91" name="Google Shape;291;g29b198b277d_1_58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g29b198b277d_1_58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" name="Google Shape;293;g29b198b277d_1_5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9b198b277d_1_58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9b198b277d_1_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8350" y="2537188"/>
            <a:ext cx="2720575" cy="1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9b198b277d_1_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9b198b277d_1_587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8" name="Google Shape;298;g29b198b277d_1_587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9" name="Google Shape;299;g29b198b277d_1_587"/>
          <p:cNvSpPr txBox="1"/>
          <p:nvPr/>
        </p:nvSpPr>
        <p:spPr>
          <a:xfrm>
            <a:off x="8527225" y="2683875"/>
            <a:ext cx="209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Сегодня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0" name="Google Shape;300;g29b198b277d_1_587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1" name="Google Shape;301;g29b198b277d_1_587"/>
          <p:cNvSpPr txBox="1"/>
          <p:nvPr/>
        </p:nvSpPr>
        <p:spPr>
          <a:xfrm>
            <a:off x="7840875" y="3646375"/>
            <a:ext cx="66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Рынок перенасыщен выпускниками EdTech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02" name="Google Shape;302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38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600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9b198b277d_1_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588" y="7236525"/>
            <a:ext cx="377030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9b198b277d_1_587"/>
          <p:cNvSpPr txBox="1"/>
          <p:nvPr/>
        </p:nvSpPr>
        <p:spPr>
          <a:xfrm>
            <a:off x="7919600" y="4585200"/>
            <a:ext cx="70140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Требуется больше времени на поиск кандидатов</a:t>
            </a: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: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 300 резюме приходится только 1 офер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Надо отличаться от большинства кандидатов и иметь опыт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Необходимо дать студентам наработать опыт: портфолио, стажировки, проекты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29a84384952_2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650" y="2937650"/>
            <a:ext cx="28361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9a84384952_2_47"/>
          <p:cNvSpPr txBox="1"/>
          <p:nvPr/>
        </p:nvSpPr>
        <p:spPr>
          <a:xfrm>
            <a:off x="755125" y="2610200"/>
            <a:ext cx="87699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выпускников: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Затягиваются сроки поиска работы 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мотивация к обучению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2" name="Google Shape;312;g29a84384952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9a84384952_2_47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9a84384952_2_47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29a84384952_2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9a84384952_2_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g29a84384952_2_47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318" name="Google Shape;318;g29a84384952_2_47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9" name="Google Shape;319;g29a84384952_2_4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" name="Google Shape;320;g29a84384952_2_47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321" name="Google Shape;321;g29a84384952_2_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g29a84384952_2_4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3" name="Google Shape;323;g29a84384952_2_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9a84384952_2_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9a84384952_2_47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Почему нельзя использовать старые подходы?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9a84384952_2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00" y="4633650"/>
            <a:ext cx="30007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9a84384952_2_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650" y="2937650"/>
            <a:ext cx="28361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9a84384952_2_353"/>
          <p:cNvSpPr txBox="1"/>
          <p:nvPr/>
        </p:nvSpPr>
        <p:spPr>
          <a:xfrm>
            <a:off x="755125" y="2610200"/>
            <a:ext cx="87699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выпускников: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Затягиваются сроки поиска работы 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мотивация к обучению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работодателей: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Увеличиваются затраты на найм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интерес к кандидатам из онлайн-школ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3" name="Google Shape;333;g29a84384952_2_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9a84384952_2_353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9a84384952_2_353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29a84384952_2_3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9a84384952_2_3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g29a84384952_2_353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339" name="Google Shape;339;g29a84384952_2_353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0" name="Google Shape;340;g29a84384952_2_3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g29a84384952_2_353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342" name="Google Shape;342;g29a84384952_2_3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g29a84384952_2_35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4" name="Google Shape;344;g29a84384952_2_3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9a84384952_2_35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9a84384952_2_353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Почему нельзя использовать старые подходы?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29a84384952_2_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01" y="6329650"/>
            <a:ext cx="18452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9a84384952_2_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00" y="4633650"/>
            <a:ext cx="30007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29a84384952_2_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650" y="2937650"/>
            <a:ext cx="28361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9a84384952_2_374"/>
          <p:cNvSpPr txBox="1"/>
          <p:nvPr/>
        </p:nvSpPr>
        <p:spPr>
          <a:xfrm>
            <a:off x="755125" y="2610200"/>
            <a:ext cx="8769900" cy="5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выпускников: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Затягиваются сроки поиска работы 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мотивация к обучению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работодателей: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Увеличиваются затраты на найм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интерес к кандидатам из онлайн-школ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EdTech: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Снижается эффективность обучения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</a:t>
            </a:r>
            <a:r>
              <a:rPr i="0" lang="en-US" sz="2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окращ</a:t>
            </a: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ается количество трудоустроенных выпускников</a:t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5" name="Google Shape;355;g29a84384952_2_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9a84384952_2_374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9a84384952_2_374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29a84384952_2_3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9a84384952_2_3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g29a84384952_2_374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361" name="Google Shape;361;g29a84384952_2_374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2" name="Google Shape;362;g29a84384952_2_3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g29a84384952_2_374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364" name="Google Shape;364;g29a84384952_2_37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g29a84384952_2_37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6" name="Google Shape;366;g29a84384952_2_3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9a84384952_2_3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9a84384952_2_374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Почему нельзя использовать старые подходы?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9a84384952_2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425" y="7907175"/>
            <a:ext cx="106663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9a84384952_2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9a84384952_2_76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9a84384952_2_76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29a84384952_2_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9a84384952_2_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g29a84384952_2_76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380" name="Google Shape;380;g29a84384952_2_76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1" name="Google Shape;381;g29a84384952_2_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g29a84384952_2_76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383" name="Google Shape;383;g29a84384952_2_7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g29a84384952_2_7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5" name="Google Shape;385;g29a84384952_2_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29a84384952_2_7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9a84384952_2_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6909" y="2954938"/>
            <a:ext cx="2708892" cy="103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9a84384952_2_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36500" y="3031150"/>
            <a:ext cx="2708892" cy="10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9a84384952_2_76"/>
          <p:cNvSpPr txBox="1"/>
          <p:nvPr/>
        </p:nvSpPr>
        <p:spPr>
          <a:xfrm>
            <a:off x="798025" y="330700"/>
            <a:ext cx="1486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Приоритеты работодателя при подборе специалистов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0" name="Google Shape;390;g29a84384952_2_76"/>
          <p:cNvSpPr txBox="1"/>
          <p:nvPr/>
        </p:nvSpPr>
        <p:spPr>
          <a:xfrm>
            <a:off x="2525802" y="3147076"/>
            <a:ext cx="220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Middle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1" name="Google Shape;391;g29a84384952_2_76"/>
          <p:cNvSpPr txBox="1"/>
          <p:nvPr/>
        </p:nvSpPr>
        <p:spPr>
          <a:xfrm>
            <a:off x="8343555" y="3101627"/>
            <a:ext cx="201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Junior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2" name="Google Shape;392;g29a84384952_2_76"/>
          <p:cNvSpPr txBox="1"/>
          <p:nvPr/>
        </p:nvSpPr>
        <p:spPr>
          <a:xfrm>
            <a:off x="2412625" y="4532225"/>
            <a:ext cx="4215900" cy="29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●"/>
            </a:pP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продает специалиста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Font typeface="Inter"/>
              <a:buChar char="●"/>
            </a:pP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Эффективность кандидата не требует дополнительного подтверждения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3" name="Google Shape;393;g29a84384952_2_76"/>
          <p:cNvSpPr txBox="1"/>
          <p:nvPr/>
        </p:nvSpPr>
        <p:spPr>
          <a:xfrm>
            <a:off x="7921025" y="4495875"/>
            <a:ext cx="58806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Char char="●"/>
            </a:pP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не имеет ценности</a:t>
            </a: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Font typeface="Inter"/>
              <a:buChar char="●"/>
            </a:pPr>
            <a:r>
              <a:rPr lang="en-US" sz="25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Умения и навыки кандидата подтверждает его портфолио</a:t>
            </a:r>
            <a:endParaRPr sz="25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4" name="Google Shape;394;g29a84384952_2_76"/>
          <p:cNvSpPr txBox="1"/>
          <p:nvPr/>
        </p:nvSpPr>
        <p:spPr>
          <a:xfrm>
            <a:off x="2107825" y="7600725"/>
            <a:ext cx="108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Работодателю нужны джуны, готовые сразу включиться в процесс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776bcdc2820be0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776bcdc2820be03_0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776bcdc2820be03_0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776bcdc2820be0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776bcdc2820be03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g776bcdc2820be03_0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405" name="Google Shape;405;g776bcdc2820be03_0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6" name="Google Shape;406;g776bcdc2820be03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g776bcdc2820be03_0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408" name="Google Shape;408;g776bcdc2820be03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g776bcdc2820be03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0" name="Google Shape;410;g776bcdc2820be03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776bcdc2820be03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776bcdc2820be03_0"/>
          <p:cNvSpPr txBox="1"/>
          <p:nvPr/>
        </p:nvSpPr>
        <p:spPr>
          <a:xfrm>
            <a:off x="798025" y="330700"/>
            <a:ext cx="12452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Как мы </a:t>
            </a: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даем</a:t>
            </a: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студентам проявить себя:</a:t>
            </a: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3" name="Google Shape;413;g776bcdc2820be03_0"/>
          <p:cNvSpPr txBox="1"/>
          <p:nvPr/>
        </p:nvSpPr>
        <p:spPr>
          <a:xfrm>
            <a:off x="1474300" y="3066975"/>
            <a:ext cx="9603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Хакатоны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Реальные проекты от бизнесов и НКО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Поддержка пет-проектов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Массовый отбор через тестовые задания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Стажировки от партнеров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4" name="Google Shape;414;g776bcdc2820be03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13" y="3174500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776bcdc2820be03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00" y="3872575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776bcdc2820be03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25" y="4570650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776bcdc2820be03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25" y="5268725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776bcdc2820be03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25" y="5966800"/>
            <a:ext cx="409650" cy="4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29a84384952_2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28" y="3422175"/>
            <a:ext cx="71498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29a84384952_2_104"/>
          <p:cNvSpPr txBox="1"/>
          <p:nvPr/>
        </p:nvSpPr>
        <p:spPr>
          <a:xfrm>
            <a:off x="798025" y="2971800"/>
            <a:ext cx="75090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i="0" lang="en-US" sz="3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Яндекс Практикум </a:t>
            </a:r>
            <a:r>
              <a:rPr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✕</a:t>
            </a:r>
            <a:r>
              <a:rPr i="0" lang="en-US" sz="3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Яндекс Маркет</a:t>
            </a:r>
            <a:endParaRPr i="0" sz="3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25" name="Google Shape;425;g29a84384952_2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29a84384952_2_104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9a84384952_2_104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29a84384952_2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29a84384952_2_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g29a84384952_2_104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431" name="Google Shape;431;g29a84384952_2_104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2" name="Google Shape;432;g29a84384952_2_10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g29a84384952_2_104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434" name="Google Shape;434;g29a84384952_2_10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g29a84384952_2_10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" name="Google Shape;436;g29a84384952_2_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9a84384952_2_10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29a84384952_2_104"/>
          <p:cNvSpPr txBox="1"/>
          <p:nvPr/>
        </p:nvSpPr>
        <p:spPr>
          <a:xfrm>
            <a:off x="798025" y="330700"/>
            <a:ext cx="1521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Как мы даем студентам проявить себя:</a:t>
            </a: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g29a84384952_2_104"/>
          <p:cNvSpPr txBox="1"/>
          <p:nvPr/>
        </p:nvSpPr>
        <p:spPr>
          <a:xfrm>
            <a:off x="798025" y="3907200"/>
            <a:ext cx="10392300" cy="27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110 студентов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10 проектов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 финалиста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 команда - абсолютный победитель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 офер на стажировку для DS-кандидата </a:t>
            </a:r>
            <a:endParaRPr sz="3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g29a84384952_2_104"/>
          <p:cNvSpPr txBox="1"/>
          <p:nvPr/>
        </p:nvSpPr>
        <p:spPr>
          <a:xfrm>
            <a:off x="798025" y="1593975"/>
            <a:ext cx="1468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Хакатоны</a:t>
            </a:r>
            <a:endParaRPr sz="4000"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29a84384952_2_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24" y="3364750"/>
            <a:ext cx="89299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9a84384952_2_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9a84384952_2_168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9a84384952_2_168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29a84384952_2_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29a84384952_2_1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g29a84384952_2_168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452" name="Google Shape;452;g29a84384952_2_168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3" name="Google Shape;453;g29a84384952_2_16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4" name="Google Shape;454;g29a84384952_2_168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455" name="Google Shape;455;g29a84384952_2_16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g29a84384952_2_16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7" name="Google Shape;457;g29a84384952_2_1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9a84384952_2_1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29a84384952_2_168"/>
          <p:cNvSpPr txBox="1"/>
          <p:nvPr/>
        </p:nvSpPr>
        <p:spPr>
          <a:xfrm>
            <a:off x="798025" y="330700"/>
            <a:ext cx="15219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Как мы даем студентам проявить себя:</a:t>
            </a:r>
            <a:endParaRPr sz="5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0" name="Google Shape;460;g29a84384952_2_168"/>
          <p:cNvSpPr txBox="1"/>
          <p:nvPr/>
        </p:nvSpPr>
        <p:spPr>
          <a:xfrm>
            <a:off x="798025" y="4068700"/>
            <a:ext cx="4792200" cy="3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Задачи: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Разработать UX для главной и второстепенных страниц площадки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Оптимизировать мобильную версию и собрать UI-kit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1" name="Google Shape;461;g29a84384952_2_168"/>
          <p:cNvSpPr txBox="1"/>
          <p:nvPr/>
        </p:nvSpPr>
        <p:spPr>
          <a:xfrm>
            <a:off x="798025" y="1593975"/>
            <a:ext cx="1468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Мастерская – реальные задачи от бизнеса и НКО</a:t>
            </a:r>
            <a:endParaRPr sz="4000"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2" name="Google Shape;462;g29a84384952_2_168"/>
          <p:cNvSpPr txBox="1"/>
          <p:nvPr/>
        </p:nvSpPr>
        <p:spPr>
          <a:xfrm>
            <a:off x="6380575" y="4068700"/>
            <a:ext cx="35232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Участники: 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21 выпускник курса «Дизайнер интерфейсов»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3" name="Google Shape;463;g29a84384952_2_168"/>
          <p:cNvSpPr txBox="1"/>
          <p:nvPr/>
        </p:nvSpPr>
        <p:spPr>
          <a:xfrm>
            <a:off x="11093450" y="4068700"/>
            <a:ext cx="30000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Итог: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 офера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4" name="Google Shape;464;g29a84384952_2_168"/>
          <p:cNvSpPr txBox="1"/>
          <p:nvPr/>
        </p:nvSpPr>
        <p:spPr>
          <a:xfrm>
            <a:off x="798025" y="2982775"/>
            <a:ext cx="101487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Яндекс Практикум </a:t>
            </a:r>
            <a:r>
              <a:rPr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✕</a:t>
            </a:r>
            <a:r>
              <a:rPr lang="en-US" sz="3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онлайн-кинотеатр </a:t>
            </a:r>
            <a:r>
              <a:rPr lang="en-US" sz="3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TVOЁ</a:t>
            </a:r>
            <a:endParaRPr sz="3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29a84384952_2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25" y="3364750"/>
            <a:ext cx="130359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29a84384952_2_227"/>
          <p:cNvSpPr txBox="1"/>
          <p:nvPr/>
        </p:nvSpPr>
        <p:spPr>
          <a:xfrm>
            <a:off x="798025" y="2982775"/>
            <a:ext cx="142800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Яндекс Практикум </a:t>
            </a:r>
            <a:r>
              <a:rPr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✕</a:t>
            </a:r>
            <a:r>
              <a:rPr lang="en-US" sz="3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Платформа автоматизации рекламы eLama </a:t>
            </a:r>
            <a:endParaRPr sz="3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sz="3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71" name="Google Shape;471;g29a84384952_2_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9a84384952_2_227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9a84384952_2_227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g29a84384952_2_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g29a84384952_2_2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g29a84384952_2_227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477" name="Google Shape;477;g29a84384952_2_227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8" name="Google Shape;478;g29a84384952_2_2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g29a84384952_2_227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480" name="Google Shape;480;g29a84384952_2_2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g29a84384952_2_2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2" name="Google Shape;482;g29a84384952_2_2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9a84384952_2_2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9a84384952_2_227"/>
          <p:cNvSpPr txBox="1"/>
          <p:nvPr/>
        </p:nvSpPr>
        <p:spPr>
          <a:xfrm>
            <a:off x="798025" y="330700"/>
            <a:ext cx="15219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Как мы даем студентам проявлять себя:</a:t>
            </a:r>
            <a:endParaRPr sz="5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5" name="Google Shape;485;g29a84384952_2_227"/>
          <p:cNvSpPr txBox="1"/>
          <p:nvPr/>
        </p:nvSpPr>
        <p:spPr>
          <a:xfrm>
            <a:off x="798025" y="1593975"/>
            <a:ext cx="1468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Массовый отбор через тестовые задания</a:t>
            </a:r>
            <a:endParaRPr sz="4000"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6" name="Google Shape;486;g29a84384952_2_227"/>
          <p:cNvSpPr txBox="1"/>
          <p:nvPr/>
        </p:nvSpPr>
        <p:spPr>
          <a:xfrm>
            <a:off x="798025" y="4090313"/>
            <a:ext cx="117012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23 проекта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5 проектов-победителей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Inter"/>
              <a:buChar char="●"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3 офера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g29a84384952_2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29a84384952_2_254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9a84384952_2_254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g29a84384952_2_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29a84384952_2_2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Google Shape;496;g29a84384952_2_254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497" name="Google Shape;497;g29a84384952_2_254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8" name="Google Shape;498;g29a84384952_2_2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" name="Google Shape;499;g29a84384952_2_254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500" name="Google Shape;500;g29a84384952_2_25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g29a84384952_2_25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2" name="Google Shape;502;g29a84384952_2_2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29a84384952_2_2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29a84384952_2_254"/>
          <p:cNvSpPr txBox="1"/>
          <p:nvPr/>
        </p:nvSpPr>
        <p:spPr>
          <a:xfrm>
            <a:off x="798025" y="330700"/>
            <a:ext cx="15219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Меняем резюме на практический опыт, который даем через партнерство с рынком</a:t>
            </a:r>
            <a:endParaRPr sz="5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5" name="Google Shape;505;g29a84384952_2_254"/>
          <p:cNvSpPr txBox="1"/>
          <p:nvPr/>
        </p:nvSpPr>
        <p:spPr>
          <a:xfrm>
            <a:off x="1459475" y="3503500"/>
            <a:ext cx="117012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Стажировки для трудоустройства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Стажировки для опыта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Комбинированный формат: опыт + возможное трудоустройство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06" name="Google Shape;506;g29a84384952_2_2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13" y="4052575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29a84384952_2_2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13" y="3445500"/>
            <a:ext cx="409650" cy="4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29a84384952_2_2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4313" y="4602725"/>
            <a:ext cx="409650" cy="4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/>
          <p:nvPr/>
        </p:nvSpPr>
        <p:spPr>
          <a:xfrm>
            <a:off x="1422858" y="8672309"/>
            <a:ext cx="51435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2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76" name="Google Shape;76;p2"/>
            <p:cNvSpPr/>
            <p:nvPr/>
          </p:nvSpPr>
          <p:spPr>
            <a:xfrm>
              <a:off x="361492" y="8284324"/>
              <a:ext cx="151130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" name="Google Shape;77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2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79" name="Google Shape;79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 txBox="1"/>
          <p:nvPr/>
        </p:nvSpPr>
        <p:spPr>
          <a:xfrm>
            <a:off x="1694800" y="3717475"/>
            <a:ext cx="850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514024" y="2520775"/>
            <a:ext cx="10635600" cy="16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2"/>
              <a:buFont typeface="Arial"/>
              <a:buNone/>
            </a:pPr>
            <a:r>
              <a:rPr lang="en-US" sz="240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Сервис онлайн-обучения цифровым профессиям, где каждый может получить новую IT-специальность с нуля или навыки </a:t>
            </a:r>
            <a:br>
              <a:rPr lang="en-US" sz="240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дальнейшего карьерного развития</a:t>
            </a:r>
            <a:endParaRPr sz="162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6184424" y="6008525"/>
            <a:ext cx="23031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обучающих программ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935625" y="6008525"/>
            <a:ext cx="18291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цифровых профессий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0339976" y="6008525"/>
            <a:ext cx="444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2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трудоустроенных студентов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48138" y="1162152"/>
            <a:ext cx="4918625" cy="9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1600025" y="444762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+</a:t>
            </a: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50</a:t>
            </a:r>
            <a:endParaRPr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835963" y="4447625"/>
            <a:ext cx="30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+</a:t>
            </a: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80</a:t>
            </a:r>
            <a:endParaRPr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0071925" y="4447625"/>
            <a:ext cx="498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+10</a:t>
            </a:r>
            <a:r>
              <a:rPr lang="en-US" sz="9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9600">
                <a:solidFill>
                  <a:srgbClr val="75A7FC"/>
                </a:solidFill>
                <a:latin typeface="Inter"/>
                <a:ea typeface="Inter"/>
                <a:cs typeface="Inter"/>
                <a:sym typeface="Inter"/>
              </a:rPr>
              <a:t>000</a:t>
            </a:r>
            <a:endParaRPr>
              <a:solidFill>
                <a:srgbClr val="75A7F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99812f98f1_0_21"/>
          <p:cNvSpPr txBox="1"/>
          <p:nvPr/>
        </p:nvSpPr>
        <p:spPr>
          <a:xfrm>
            <a:off x="798025" y="342900"/>
            <a:ext cx="116970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i="0" lang="en-US" sz="6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Как </a:t>
            </a: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мы</a:t>
            </a:r>
            <a:r>
              <a:rPr i="0" lang="en-US" sz="6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меняе</a:t>
            </a: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</a:t>
            </a:r>
            <a:r>
              <a:rPr i="0" lang="en-US" sz="6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отрасль</a:t>
            </a:r>
            <a:endParaRPr i="0" sz="6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4" name="Google Shape;514;g299812f98f1_0_21"/>
          <p:cNvSpPr txBox="1"/>
          <p:nvPr/>
        </p:nvSpPr>
        <p:spPr>
          <a:xfrm>
            <a:off x="11643425" y="4054800"/>
            <a:ext cx="4085100" cy="3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Повышаем эффективность обучения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Готовим не просто джунов, а специалистов, которые нужны рынку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15" name="Google Shape;515;g299812f98f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425" y="2913275"/>
            <a:ext cx="2708892" cy="10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299812f98f1_0_21"/>
          <p:cNvSpPr txBox="1"/>
          <p:nvPr/>
        </p:nvSpPr>
        <p:spPr>
          <a:xfrm>
            <a:off x="798024" y="3121613"/>
            <a:ext cx="36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работодателей</a:t>
            </a:r>
            <a:endParaRPr sz="28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7" name="Google Shape;517;g299812f98f1_0_21"/>
          <p:cNvSpPr txBox="1"/>
          <p:nvPr/>
        </p:nvSpPr>
        <p:spPr>
          <a:xfrm>
            <a:off x="798025" y="4054800"/>
            <a:ext cx="36501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Делаем найм более комфортным </a:t>
            </a:r>
            <a:endParaRPr/>
          </a:p>
        </p:txBody>
      </p:sp>
      <p:pic>
        <p:nvPicPr>
          <p:cNvPr id="518" name="Google Shape;518;g299812f98f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1325" y="2913300"/>
            <a:ext cx="2708892" cy="10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299812f98f1_0_21"/>
          <p:cNvSpPr txBox="1"/>
          <p:nvPr/>
        </p:nvSpPr>
        <p:spPr>
          <a:xfrm>
            <a:off x="5536924" y="3121638"/>
            <a:ext cx="36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кандидатов</a:t>
            </a:r>
            <a:endParaRPr sz="28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0" name="Google Shape;520;g299812f98f1_0_21"/>
          <p:cNvSpPr txBox="1"/>
          <p:nvPr/>
        </p:nvSpPr>
        <p:spPr>
          <a:xfrm>
            <a:off x="6065475" y="4054800"/>
            <a:ext cx="39606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Даем практический опыт, который повышает шансы на быстрое трудоустройство</a:t>
            </a:r>
            <a:endParaRPr/>
          </a:p>
        </p:txBody>
      </p:sp>
      <p:pic>
        <p:nvPicPr>
          <p:cNvPr id="521" name="Google Shape;521;g299812f98f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3425" y="2913300"/>
            <a:ext cx="2708892" cy="10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299812f98f1_0_21"/>
          <p:cNvSpPr txBox="1"/>
          <p:nvPr/>
        </p:nvSpPr>
        <p:spPr>
          <a:xfrm>
            <a:off x="11785400" y="3121650"/>
            <a:ext cx="235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Для </a:t>
            </a:r>
            <a:r>
              <a:rPr lang="en-US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</a:t>
            </a:r>
            <a:endParaRPr sz="2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250" y="4348475"/>
            <a:ext cx="38239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3"/>
          <p:cNvGrpSpPr/>
          <p:nvPr/>
        </p:nvGrpSpPr>
        <p:grpSpPr>
          <a:xfrm>
            <a:off x="948334" y="803580"/>
            <a:ext cx="1800300" cy="1476902"/>
            <a:chOff x="1405534" y="3851580"/>
            <a:chExt cx="1800300" cy="1476902"/>
          </a:xfrm>
        </p:grpSpPr>
        <p:sp>
          <p:nvSpPr>
            <p:cNvPr id="529" name="Google Shape;529;p3"/>
            <p:cNvSpPr/>
            <p:nvPr/>
          </p:nvSpPr>
          <p:spPr>
            <a:xfrm>
              <a:off x="2351216" y="4241478"/>
              <a:ext cx="258444" cy="283845"/>
            </a:xfrm>
            <a:custGeom>
              <a:rect b="b" l="l" r="r" t="t"/>
              <a:pathLst>
                <a:path extrusionOk="0" h="283845" w="258444">
                  <a:moveTo>
                    <a:pt x="257860" y="0"/>
                  </a:moveTo>
                  <a:lnTo>
                    <a:pt x="186499" y="0"/>
                  </a:lnTo>
                  <a:lnTo>
                    <a:pt x="186499" y="156095"/>
                  </a:lnTo>
                  <a:lnTo>
                    <a:pt x="62445" y="0"/>
                  </a:lnTo>
                  <a:lnTo>
                    <a:pt x="0" y="0"/>
                  </a:lnTo>
                  <a:lnTo>
                    <a:pt x="0" y="283806"/>
                  </a:lnTo>
                  <a:lnTo>
                    <a:pt x="71767" y="283806"/>
                  </a:lnTo>
                  <a:lnTo>
                    <a:pt x="71767" y="126898"/>
                  </a:lnTo>
                  <a:lnTo>
                    <a:pt x="197446" y="283806"/>
                  </a:lnTo>
                  <a:lnTo>
                    <a:pt x="257860" y="283806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943959" y="4407848"/>
              <a:ext cx="73025" cy="116839"/>
            </a:xfrm>
            <a:custGeom>
              <a:rect b="b" l="l" r="r" t="t"/>
              <a:pathLst>
                <a:path extrusionOk="0" h="116839" w="73025">
                  <a:moveTo>
                    <a:pt x="0" y="116839"/>
                  </a:moveTo>
                  <a:lnTo>
                    <a:pt x="72986" y="116839"/>
                  </a:lnTo>
                  <a:lnTo>
                    <a:pt x="72986" y="0"/>
                  </a:lnTo>
                  <a:lnTo>
                    <a:pt x="0" y="0"/>
                  </a:lnTo>
                  <a:lnTo>
                    <a:pt x="0" y="1168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943958" y="4241482"/>
              <a:ext cx="253364" cy="283210"/>
            </a:xfrm>
            <a:custGeom>
              <a:rect b="b" l="l" r="r" t="t"/>
              <a:pathLst>
                <a:path extrusionOk="0" h="283210" w="253364">
                  <a:moveTo>
                    <a:pt x="252996" y="0"/>
                  </a:moveTo>
                  <a:lnTo>
                    <a:pt x="180009" y="0"/>
                  </a:lnTo>
                  <a:lnTo>
                    <a:pt x="180009" y="100330"/>
                  </a:lnTo>
                  <a:lnTo>
                    <a:pt x="72986" y="100330"/>
                  </a:lnTo>
                  <a:lnTo>
                    <a:pt x="72986" y="0"/>
                  </a:lnTo>
                  <a:lnTo>
                    <a:pt x="0" y="0"/>
                  </a:lnTo>
                  <a:lnTo>
                    <a:pt x="0" y="100330"/>
                  </a:lnTo>
                  <a:lnTo>
                    <a:pt x="0" y="166370"/>
                  </a:lnTo>
                  <a:lnTo>
                    <a:pt x="180009" y="166370"/>
                  </a:lnTo>
                  <a:lnTo>
                    <a:pt x="180009" y="283210"/>
                  </a:lnTo>
                  <a:lnTo>
                    <a:pt x="252996" y="283210"/>
                  </a:lnTo>
                  <a:lnTo>
                    <a:pt x="252996" y="166370"/>
                  </a:lnTo>
                  <a:lnTo>
                    <a:pt x="252996" y="100330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986473" y="4241483"/>
              <a:ext cx="125094" cy="289560"/>
            </a:xfrm>
            <a:custGeom>
              <a:rect b="b" l="l" r="r" t="t"/>
              <a:pathLst>
                <a:path extrusionOk="0" h="289560" w="125094">
                  <a:moveTo>
                    <a:pt x="72986" y="0"/>
                  </a:moveTo>
                  <a:lnTo>
                    <a:pt x="0" y="0"/>
                  </a:lnTo>
                  <a:lnTo>
                    <a:pt x="0" y="165011"/>
                  </a:lnTo>
                  <a:lnTo>
                    <a:pt x="9756" y="219005"/>
                  </a:lnTo>
                  <a:lnTo>
                    <a:pt x="36390" y="257949"/>
                  </a:lnTo>
                  <a:lnTo>
                    <a:pt x="75946" y="281539"/>
                  </a:lnTo>
                  <a:lnTo>
                    <a:pt x="124472" y="289471"/>
                  </a:lnTo>
                  <a:lnTo>
                    <a:pt x="124472" y="222173"/>
                  </a:lnTo>
                  <a:lnTo>
                    <a:pt x="104967" y="219228"/>
                  </a:lnTo>
                  <a:lnTo>
                    <a:pt x="88542" y="209859"/>
                  </a:lnTo>
                  <a:lnTo>
                    <a:pt x="77211" y="193268"/>
                  </a:lnTo>
                  <a:lnTo>
                    <a:pt x="72986" y="168656"/>
                  </a:lnTo>
                  <a:lnTo>
                    <a:pt x="72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176626" y="4241483"/>
              <a:ext cx="125094" cy="289560"/>
            </a:xfrm>
            <a:custGeom>
              <a:rect b="b" l="l" r="r" t="t"/>
              <a:pathLst>
                <a:path extrusionOk="0" h="289560" w="125094">
                  <a:moveTo>
                    <a:pt x="124472" y="0"/>
                  </a:moveTo>
                  <a:lnTo>
                    <a:pt x="51485" y="0"/>
                  </a:lnTo>
                  <a:lnTo>
                    <a:pt x="51485" y="168656"/>
                  </a:lnTo>
                  <a:lnTo>
                    <a:pt x="47261" y="193268"/>
                  </a:lnTo>
                  <a:lnTo>
                    <a:pt x="35929" y="209859"/>
                  </a:lnTo>
                  <a:lnTo>
                    <a:pt x="19505" y="219228"/>
                  </a:lnTo>
                  <a:lnTo>
                    <a:pt x="0" y="222173"/>
                  </a:lnTo>
                  <a:lnTo>
                    <a:pt x="0" y="289471"/>
                  </a:lnTo>
                  <a:lnTo>
                    <a:pt x="48525" y="281539"/>
                  </a:lnTo>
                  <a:lnTo>
                    <a:pt x="88082" y="257949"/>
                  </a:lnTo>
                  <a:lnTo>
                    <a:pt x="114716" y="219005"/>
                  </a:lnTo>
                  <a:lnTo>
                    <a:pt x="124472" y="165011"/>
                  </a:lnTo>
                  <a:lnTo>
                    <a:pt x="124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423285" y="3851630"/>
              <a:ext cx="215900" cy="283210"/>
            </a:xfrm>
            <a:custGeom>
              <a:rect b="b" l="l" r="r" t="t"/>
              <a:pathLst>
                <a:path extrusionOk="0" h="283210" w="215900">
                  <a:moveTo>
                    <a:pt x="215849" y="109220"/>
                  </a:moveTo>
                  <a:lnTo>
                    <a:pt x="72986" y="109220"/>
                  </a:lnTo>
                  <a:lnTo>
                    <a:pt x="72986" y="63500"/>
                  </a:lnTo>
                  <a:lnTo>
                    <a:pt x="215696" y="63500"/>
                  </a:lnTo>
                  <a:lnTo>
                    <a:pt x="215696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9220"/>
                  </a:lnTo>
                  <a:lnTo>
                    <a:pt x="0" y="173990"/>
                  </a:lnTo>
                  <a:lnTo>
                    <a:pt x="0" y="219710"/>
                  </a:lnTo>
                  <a:lnTo>
                    <a:pt x="0" y="283210"/>
                  </a:lnTo>
                  <a:lnTo>
                    <a:pt x="215849" y="283210"/>
                  </a:lnTo>
                  <a:lnTo>
                    <a:pt x="215849" y="219710"/>
                  </a:lnTo>
                  <a:lnTo>
                    <a:pt x="72986" y="219710"/>
                  </a:lnTo>
                  <a:lnTo>
                    <a:pt x="72986" y="173990"/>
                  </a:lnTo>
                  <a:lnTo>
                    <a:pt x="215849" y="173990"/>
                  </a:lnTo>
                  <a:lnTo>
                    <a:pt x="215849" y="109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687647" y="3851585"/>
              <a:ext cx="270510" cy="283845"/>
            </a:xfrm>
            <a:custGeom>
              <a:rect b="b" l="l" r="r" t="t"/>
              <a:pathLst>
                <a:path extrusionOk="0" h="283845" w="270510">
                  <a:moveTo>
                    <a:pt x="113118" y="0"/>
                  </a:moveTo>
                  <a:lnTo>
                    <a:pt x="0" y="0"/>
                  </a:lnTo>
                  <a:lnTo>
                    <a:pt x="0" y="283806"/>
                  </a:lnTo>
                  <a:lnTo>
                    <a:pt x="113118" y="283806"/>
                  </a:lnTo>
                  <a:lnTo>
                    <a:pt x="164935" y="277066"/>
                  </a:lnTo>
                  <a:lnTo>
                    <a:pt x="208286" y="257910"/>
                  </a:lnTo>
                  <a:lnTo>
                    <a:pt x="241419" y="227933"/>
                  </a:lnTo>
                  <a:lnTo>
                    <a:pt x="245838" y="219748"/>
                  </a:lnTo>
                  <a:lnTo>
                    <a:pt x="72986" y="219748"/>
                  </a:lnTo>
                  <a:lnTo>
                    <a:pt x="72986" y="64058"/>
                  </a:lnTo>
                  <a:lnTo>
                    <a:pt x="245840" y="64058"/>
                  </a:lnTo>
                  <a:lnTo>
                    <a:pt x="241419" y="55870"/>
                  </a:lnTo>
                  <a:lnTo>
                    <a:pt x="208286" y="25895"/>
                  </a:lnTo>
                  <a:lnTo>
                    <a:pt x="164935" y="6739"/>
                  </a:lnTo>
                  <a:lnTo>
                    <a:pt x="113118" y="0"/>
                  </a:lnTo>
                  <a:close/>
                </a:path>
                <a:path extrusionOk="0" h="283845" w="270510">
                  <a:moveTo>
                    <a:pt x="245840" y="64058"/>
                  </a:moveTo>
                  <a:lnTo>
                    <a:pt x="107848" y="64058"/>
                  </a:lnTo>
                  <a:lnTo>
                    <a:pt x="144669" y="69266"/>
                  </a:lnTo>
                  <a:lnTo>
                    <a:pt x="171910" y="84432"/>
                  </a:lnTo>
                  <a:lnTo>
                    <a:pt x="188812" y="108871"/>
                  </a:lnTo>
                  <a:lnTo>
                    <a:pt x="194614" y="141897"/>
                  </a:lnTo>
                  <a:lnTo>
                    <a:pt x="188812" y="174929"/>
                  </a:lnTo>
                  <a:lnTo>
                    <a:pt x="171910" y="199372"/>
                  </a:lnTo>
                  <a:lnTo>
                    <a:pt x="144669" y="214540"/>
                  </a:lnTo>
                  <a:lnTo>
                    <a:pt x="107848" y="219748"/>
                  </a:lnTo>
                  <a:lnTo>
                    <a:pt x="245838" y="219748"/>
                  </a:lnTo>
                  <a:lnTo>
                    <a:pt x="262583" y="188730"/>
                  </a:lnTo>
                  <a:lnTo>
                    <a:pt x="270027" y="141897"/>
                  </a:lnTo>
                  <a:lnTo>
                    <a:pt x="262583" y="95069"/>
                  </a:lnTo>
                  <a:lnTo>
                    <a:pt x="245840" y="640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405743" y="4235793"/>
              <a:ext cx="236219" cy="295275"/>
            </a:xfrm>
            <a:custGeom>
              <a:rect b="b" l="l" r="r" t="t"/>
              <a:pathLst>
                <a:path extrusionOk="0" h="295275" w="236219">
                  <a:moveTo>
                    <a:pt x="157721" y="0"/>
                  </a:moveTo>
                  <a:lnTo>
                    <a:pt x="106595" y="6981"/>
                  </a:lnTo>
                  <a:lnTo>
                    <a:pt x="63140" y="26848"/>
                  </a:lnTo>
                  <a:lnTo>
                    <a:pt x="29475" y="57983"/>
                  </a:lnTo>
                  <a:lnTo>
                    <a:pt x="7722" y="98768"/>
                  </a:lnTo>
                  <a:lnTo>
                    <a:pt x="0" y="147586"/>
                  </a:lnTo>
                  <a:lnTo>
                    <a:pt x="7803" y="196408"/>
                  </a:lnTo>
                  <a:lnTo>
                    <a:pt x="29735" y="237191"/>
                  </a:lnTo>
                  <a:lnTo>
                    <a:pt x="63579" y="268320"/>
                  </a:lnTo>
                  <a:lnTo>
                    <a:pt x="107115" y="288181"/>
                  </a:lnTo>
                  <a:lnTo>
                    <a:pt x="158127" y="295160"/>
                  </a:lnTo>
                  <a:lnTo>
                    <a:pt x="179008" y="293971"/>
                  </a:lnTo>
                  <a:lnTo>
                    <a:pt x="199323" y="290502"/>
                  </a:lnTo>
                  <a:lnTo>
                    <a:pt x="218499" y="284905"/>
                  </a:lnTo>
                  <a:lnTo>
                    <a:pt x="235965" y="277329"/>
                  </a:lnTo>
                  <a:lnTo>
                    <a:pt x="235965" y="205155"/>
                  </a:lnTo>
                  <a:lnTo>
                    <a:pt x="218721" y="215888"/>
                  </a:lnTo>
                  <a:lnTo>
                    <a:pt x="200490" y="222896"/>
                  </a:lnTo>
                  <a:lnTo>
                    <a:pt x="181346" y="226710"/>
                  </a:lnTo>
                  <a:lnTo>
                    <a:pt x="161366" y="227863"/>
                  </a:lnTo>
                  <a:lnTo>
                    <a:pt x="127003" y="221990"/>
                  </a:lnTo>
                  <a:lnTo>
                    <a:pt x="99636" y="205512"/>
                  </a:lnTo>
                  <a:lnTo>
                    <a:pt x="81543" y="180141"/>
                  </a:lnTo>
                  <a:lnTo>
                    <a:pt x="75006" y="147586"/>
                  </a:lnTo>
                  <a:lnTo>
                    <a:pt x="81384" y="115374"/>
                  </a:lnTo>
                  <a:lnTo>
                    <a:pt x="98975" y="89965"/>
                  </a:lnTo>
                  <a:lnTo>
                    <a:pt x="125460" y="73297"/>
                  </a:lnTo>
                  <a:lnTo>
                    <a:pt x="158521" y="67309"/>
                  </a:lnTo>
                  <a:lnTo>
                    <a:pt x="180352" y="68772"/>
                  </a:lnTo>
                  <a:lnTo>
                    <a:pt x="199069" y="72932"/>
                  </a:lnTo>
                  <a:lnTo>
                    <a:pt x="215657" y="79450"/>
                  </a:lnTo>
                  <a:lnTo>
                    <a:pt x="231101" y="87985"/>
                  </a:lnTo>
                  <a:lnTo>
                    <a:pt x="231101" y="16217"/>
                  </a:lnTo>
                  <a:lnTo>
                    <a:pt x="214331" y="9242"/>
                  </a:lnTo>
                  <a:lnTo>
                    <a:pt x="196383" y="4160"/>
                  </a:lnTo>
                  <a:lnTo>
                    <a:pt x="177448" y="1053"/>
                  </a:lnTo>
                  <a:lnTo>
                    <a:pt x="15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691169" y="4241478"/>
              <a:ext cx="266700" cy="283845"/>
            </a:xfrm>
            <a:custGeom>
              <a:rect b="b" l="l" r="r" t="t"/>
              <a:pathLst>
                <a:path extrusionOk="0" h="283845" w="266700">
                  <a:moveTo>
                    <a:pt x="133388" y="0"/>
                  </a:moveTo>
                  <a:lnTo>
                    <a:pt x="0" y="0"/>
                  </a:lnTo>
                  <a:lnTo>
                    <a:pt x="0" y="283806"/>
                  </a:lnTo>
                  <a:lnTo>
                    <a:pt x="72986" y="283806"/>
                  </a:lnTo>
                  <a:lnTo>
                    <a:pt x="72986" y="175552"/>
                  </a:lnTo>
                  <a:lnTo>
                    <a:pt x="186401" y="175552"/>
                  </a:lnTo>
                  <a:lnTo>
                    <a:pt x="180416" y="167449"/>
                  </a:lnTo>
                  <a:lnTo>
                    <a:pt x="203744" y="154281"/>
                  </a:lnTo>
                  <a:lnTo>
                    <a:pt x="221065" y="136023"/>
                  </a:lnTo>
                  <a:lnTo>
                    <a:pt x="230677" y="115951"/>
                  </a:lnTo>
                  <a:lnTo>
                    <a:pt x="72986" y="115951"/>
                  </a:lnTo>
                  <a:lnTo>
                    <a:pt x="72986" y="61620"/>
                  </a:lnTo>
                  <a:lnTo>
                    <a:pt x="230327" y="61620"/>
                  </a:lnTo>
                  <a:lnTo>
                    <a:pt x="228489" y="52506"/>
                  </a:lnTo>
                  <a:lnTo>
                    <a:pt x="208191" y="24780"/>
                  </a:lnTo>
                  <a:lnTo>
                    <a:pt x="176034" y="6556"/>
                  </a:lnTo>
                  <a:lnTo>
                    <a:pt x="133388" y="0"/>
                  </a:lnTo>
                  <a:close/>
                </a:path>
                <a:path extrusionOk="0" h="283845" w="266700">
                  <a:moveTo>
                    <a:pt x="186401" y="175552"/>
                  </a:moveTo>
                  <a:lnTo>
                    <a:pt x="102171" y="175552"/>
                  </a:lnTo>
                  <a:lnTo>
                    <a:pt x="182448" y="283806"/>
                  </a:lnTo>
                  <a:lnTo>
                    <a:pt x="266369" y="283806"/>
                  </a:lnTo>
                  <a:lnTo>
                    <a:pt x="186401" y="175552"/>
                  </a:lnTo>
                  <a:close/>
                </a:path>
                <a:path extrusionOk="0" h="283845" w="266700">
                  <a:moveTo>
                    <a:pt x="230327" y="61620"/>
                  </a:moveTo>
                  <a:lnTo>
                    <a:pt x="129336" y="61620"/>
                  </a:lnTo>
                  <a:lnTo>
                    <a:pt x="142784" y="63533"/>
                  </a:lnTo>
                  <a:lnTo>
                    <a:pt x="153003" y="69019"/>
                  </a:lnTo>
                  <a:lnTo>
                    <a:pt x="159497" y="77699"/>
                  </a:lnTo>
                  <a:lnTo>
                    <a:pt x="161772" y="89192"/>
                  </a:lnTo>
                  <a:lnTo>
                    <a:pt x="159497" y="100558"/>
                  </a:lnTo>
                  <a:lnTo>
                    <a:pt x="153003" y="108958"/>
                  </a:lnTo>
                  <a:lnTo>
                    <a:pt x="142784" y="114164"/>
                  </a:lnTo>
                  <a:lnTo>
                    <a:pt x="129336" y="115951"/>
                  </a:lnTo>
                  <a:lnTo>
                    <a:pt x="230677" y="115951"/>
                  </a:lnTo>
                  <a:lnTo>
                    <a:pt x="231847" y="113507"/>
                  </a:lnTo>
                  <a:lnTo>
                    <a:pt x="235559" y="87566"/>
                  </a:lnTo>
                  <a:lnTo>
                    <a:pt x="230327" y="616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658534" y="4235793"/>
              <a:ext cx="236220" cy="295275"/>
            </a:xfrm>
            <a:custGeom>
              <a:rect b="b" l="l" r="r" t="t"/>
              <a:pathLst>
                <a:path extrusionOk="0" h="295275" w="236220">
                  <a:moveTo>
                    <a:pt x="157721" y="0"/>
                  </a:moveTo>
                  <a:lnTo>
                    <a:pt x="106595" y="6981"/>
                  </a:lnTo>
                  <a:lnTo>
                    <a:pt x="63140" y="26848"/>
                  </a:lnTo>
                  <a:lnTo>
                    <a:pt x="29475" y="57983"/>
                  </a:lnTo>
                  <a:lnTo>
                    <a:pt x="7722" y="98768"/>
                  </a:lnTo>
                  <a:lnTo>
                    <a:pt x="0" y="147586"/>
                  </a:lnTo>
                  <a:lnTo>
                    <a:pt x="7803" y="196408"/>
                  </a:lnTo>
                  <a:lnTo>
                    <a:pt x="29735" y="237191"/>
                  </a:lnTo>
                  <a:lnTo>
                    <a:pt x="63579" y="268320"/>
                  </a:lnTo>
                  <a:lnTo>
                    <a:pt x="107115" y="288181"/>
                  </a:lnTo>
                  <a:lnTo>
                    <a:pt x="158127" y="295160"/>
                  </a:lnTo>
                  <a:lnTo>
                    <a:pt x="179008" y="293971"/>
                  </a:lnTo>
                  <a:lnTo>
                    <a:pt x="199323" y="290502"/>
                  </a:lnTo>
                  <a:lnTo>
                    <a:pt x="218499" y="284905"/>
                  </a:lnTo>
                  <a:lnTo>
                    <a:pt x="235965" y="277329"/>
                  </a:lnTo>
                  <a:lnTo>
                    <a:pt x="235965" y="205155"/>
                  </a:lnTo>
                  <a:lnTo>
                    <a:pt x="218721" y="215888"/>
                  </a:lnTo>
                  <a:lnTo>
                    <a:pt x="200490" y="222896"/>
                  </a:lnTo>
                  <a:lnTo>
                    <a:pt x="181346" y="226710"/>
                  </a:lnTo>
                  <a:lnTo>
                    <a:pt x="161366" y="227863"/>
                  </a:lnTo>
                  <a:lnTo>
                    <a:pt x="127003" y="221990"/>
                  </a:lnTo>
                  <a:lnTo>
                    <a:pt x="99636" y="205512"/>
                  </a:lnTo>
                  <a:lnTo>
                    <a:pt x="81543" y="180141"/>
                  </a:lnTo>
                  <a:lnTo>
                    <a:pt x="75006" y="147586"/>
                  </a:lnTo>
                  <a:lnTo>
                    <a:pt x="81384" y="115374"/>
                  </a:lnTo>
                  <a:lnTo>
                    <a:pt x="98975" y="89965"/>
                  </a:lnTo>
                  <a:lnTo>
                    <a:pt x="125460" y="73297"/>
                  </a:lnTo>
                  <a:lnTo>
                    <a:pt x="158521" y="67309"/>
                  </a:lnTo>
                  <a:lnTo>
                    <a:pt x="180352" y="68772"/>
                  </a:lnTo>
                  <a:lnTo>
                    <a:pt x="199069" y="72932"/>
                  </a:lnTo>
                  <a:lnTo>
                    <a:pt x="215657" y="79450"/>
                  </a:lnTo>
                  <a:lnTo>
                    <a:pt x="231101" y="87985"/>
                  </a:lnTo>
                  <a:lnTo>
                    <a:pt x="231101" y="16217"/>
                  </a:lnTo>
                  <a:lnTo>
                    <a:pt x="214331" y="9242"/>
                  </a:lnTo>
                  <a:lnTo>
                    <a:pt x="196383" y="4160"/>
                  </a:lnTo>
                  <a:lnTo>
                    <a:pt x="177448" y="1053"/>
                  </a:lnTo>
                  <a:lnTo>
                    <a:pt x="15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9" name="Google Shape;53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11523" y="3851580"/>
              <a:ext cx="985431" cy="283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3"/>
            <p:cNvSpPr/>
            <p:nvPr/>
          </p:nvSpPr>
          <p:spPr>
            <a:xfrm>
              <a:off x="1423046" y="4645875"/>
              <a:ext cx="1778000" cy="0"/>
            </a:xfrm>
            <a:custGeom>
              <a:rect b="b" l="l" r="r" t="t"/>
              <a:pathLst>
                <a:path extrusionOk="0" h="120000" w="1778000">
                  <a:moveTo>
                    <a:pt x="0" y="0"/>
                  </a:moveTo>
                  <a:lnTo>
                    <a:pt x="1777898" y="0"/>
                  </a:lnTo>
                </a:path>
              </a:pathLst>
            </a:custGeom>
            <a:noFill/>
            <a:ln cap="flat" cmpd="sng" w="16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 txBox="1"/>
            <p:nvPr/>
          </p:nvSpPr>
          <p:spPr>
            <a:xfrm>
              <a:off x="1405534" y="4678682"/>
              <a:ext cx="1800300" cy="6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52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50"/>
                <a:buFont typeface="Arial"/>
                <a:buNone/>
              </a:pPr>
              <a:r>
                <a:rPr b="1" i="0" lang="en-US" sz="205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15-16 ноября</a:t>
              </a:r>
              <a:endParaRPr b="0" i="0" sz="20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>
                  <a:srgbClr val="000000"/>
                </a:buClr>
                <a:buSzPts val="2050"/>
                <a:buFont typeface="Arial"/>
                <a:buNone/>
              </a:pPr>
              <a:r>
                <a:rPr b="1" i="0" lang="en-US" sz="205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2023</a:t>
              </a:r>
              <a:endParaRPr b="0" i="0" sz="20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42" name="Google Shape;542;p3"/>
          <p:cNvSpPr txBox="1"/>
          <p:nvPr/>
        </p:nvSpPr>
        <p:spPr>
          <a:xfrm>
            <a:off x="6638450" y="3858900"/>
            <a:ext cx="74418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i="0" lang="en-US" sz="3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Мария Кариаули </a:t>
            </a:r>
            <a:endParaRPr i="0" sz="3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3" name="Google Shape;543;p3"/>
          <p:cNvPicPr preferRelativeResize="0"/>
          <p:nvPr/>
        </p:nvPicPr>
        <p:blipFill rotWithShape="1">
          <a:blip r:embed="rId5">
            <a:alphaModFix/>
          </a:blip>
          <a:srcRect b="23808" l="21533" r="7042" t="4830"/>
          <a:stretch/>
        </p:blipFill>
        <p:spPr>
          <a:xfrm>
            <a:off x="3055049" y="3313650"/>
            <a:ext cx="3129300" cy="312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3"/>
          <p:cNvSpPr txBox="1"/>
          <p:nvPr/>
        </p:nvSpPr>
        <p:spPr>
          <a:xfrm>
            <a:off x="6638450" y="4777650"/>
            <a:ext cx="627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Руководитель сервиса партнерского найма Яндекс Практикума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m-kariauli@yandex-team.ru</a:t>
            </a:r>
            <a:endParaRPr sz="2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9b198b277d_1_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9b198b277d_1_401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9b198b277d_1_401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9b198b277d_1_4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9b198b277d_1_4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g29b198b277d_1_401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02" name="Google Shape;102;g29b198b277d_1_401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g29b198b277d_1_40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g29b198b277d_1_401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05" name="Google Shape;105;g29b198b277d_1_40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29b198b277d_1_40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g29b198b277d_1_4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9b198b277d_1_40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9b198b277d_1_4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9b198b277d_1_401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g29b198b277d_1_401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g29b198b277d_1_401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9b198b277d_1_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9b198b277d_1_463"/>
          <p:cNvSpPr txBox="1"/>
          <p:nvPr/>
        </p:nvSpPr>
        <p:spPr>
          <a:xfrm>
            <a:off x="887350" y="4585200"/>
            <a:ext cx="6614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9" name="Google Shape;119;g29b198b277d_1_4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9b198b277d_1_463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9b198b277d_1_463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29b198b277d_1_4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9b198b277d_1_4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g29b198b277d_1_463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25" name="Google Shape;125;g29b198b277d_1_463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g29b198b277d_1_4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g29b198b277d_1_463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28" name="Google Shape;128;g29b198b277d_1_46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29b198b277d_1_46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g29b198b277d_1_4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b198b277d_1_46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9b198b277d_1_4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9b198b277d_1_463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g29b198b277d_1_463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g29b198b277d_1_463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9b198b277d_1_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9b198b277d_1_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9b198b277d_1_432"/>
          <p:cNvSpPr txBox="1"/>
          <p:nvPr/>
        </p:nvSpPr>
        <p:spPr>
          <a:xfrm>
            <a:off x="887350" y="4585200"/>
            <a:ext cx="66141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3" name="Google Shape;143;g29b198b277d_1_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9b198b277d_1_432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9b198b277d_1_432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29b198b277d_1_4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9b198b277d_1_4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g29b198b277d_1_432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49" name="Google Shape;149;g29b198b277d_1_432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g29b198b277d_1_4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g29b198b277d_1_432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52" name="Google Shape;152;g29b198b277d_1_4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29b198b277d_1_4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g29b198b277d_1_4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9b198b277d_1_4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9b198b277d_1_4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9b198b277d_1_432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g29b198b277d_1_432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g29b198b277d_1_432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9b198b277d_1_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7236513"/>
            <a:ext cx="37703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9b198b277d_1_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9b198b277d_1_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9b198b277d_1_556"/>
          <p:cNvSpPr txBox="1"/>
          <p:nvPr/>
        </p:nvSpPr>
        <p:spPr>
          <a:xfrm>
            <a:off x="887350" y="4585200"/>
            <a:ext cx="66141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научить писать резюме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подготовить к интервью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8" name="Google Shape;168;g29b198b277d_1_5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9b198b277d_1_556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9b198b277d_1_556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29b198b277d_1_5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9b198b277d_1_5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g29b198b277d_1_556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74" name="Google Shape;174;g29b198b277d_1_556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g29b198b277d_1_5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g29b198b277d_1_556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77" name="Google Shape;177;g29b198b277d_1_55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g29b198b277d_1_55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9" name="Google Shape;179;g29b198b277d_1_5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9b198b277d_1_55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9b198b277d_1_5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9b198b277d_1_556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g29b198b277d_1_556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4" name="Google Shape;184;g29b198b277d_1_556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9b198b277d_1_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7236513"/>
            <a:ext cx="37703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9b198b277d_1_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9b198b277d_1_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9b198b277d_1_525"/>
          <p:cNvSpPr txBox="1"/>
          <p:nvPr/>
        </p:nvSpPr>
        <p:spPr>
          <a:xfrm>
            <a:off x="887350" y="4585200"/>
            <a:ext cx="66141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научить писать резюме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подготовить к интервью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3" name="Google Shape;193;g29b198b277d_1_5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9b198b277d_1_525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9b198b277d_1_525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29b198b277d_1_5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9b198b277d_1_5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g29b198b277d_1_525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99" name="Google Shape;199;g29b198b277d_1_525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g29b198b277d_1_5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g29b198b277d_1_525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02" name="Google Shape;202;g29b198b277d_1_5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g29b198b277d_1_5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g29b198b277d_1_5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9b198b277d_1_5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9b198b277d_1_5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8350" y="2537188"/>
            <a:ext cx="2720575" cy="1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9b198b277d_1_5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9b198b277d_1_525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g29b198b277d_1_525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g29b198b277d_1_525"/>
          <p:cNvSpPr txBox="1"/>
          <p:nvPr/>
        </p:nvSpPr>
        <p:spPr>
          <a:xfrm>
            <a:off x="8527225" y="2683875"/>
            <a:ext cx="209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Сегодня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g29b198b277d_1_525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g29b198b277d_1_525"/>
          <p:cNvSpPr txBox="1"/>
          <p:nvPr/>
        </p:nvSpPr>
        <p:spPr>
          <a:xfrm>
            <a:off x="7840875" y="3646375"/>
            <a:ext cx="66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Рынок перенасыщен выпускниками EdTech</a:t>
            </a: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9b198b277d_1_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7236513"/>
            <a:ext cx="37703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9b198b277d_1_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9b198b277d_1_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9b198b277d_1_494"/>
          <p:cNvSpPr txBox="1"/>
          <p:nvPr/>
        </p:nvSpPr>
        <p:spPr>
          <a:xfrm>
            <a:off x="887350" y="4585200"/>
            <a:ext cx="66141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научить писать резюме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подготовить к интервью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1" name="Google Shape;221;g29b198b277d_1_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9b198b277d_1_494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9b198b277d_1_494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9b198b277d_1_4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9b198b277d_1_4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g29b198b277d_1_494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27" name="Google Shape;227;g29b198b277d_1_494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g29b198b277d_1_49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g29b198b277d_1_494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30" name="Google Shape;230;g29b198b277d_1_49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29b198b277d_1_49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g29b198b277d_1_49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9b198b277d_1_4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9b198b277d_1_49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8350" y="2537188"/>
            <a:ext cx="2720575" cy="1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9b198b277d_1_49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9b198b277d_1_494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7" name="Google Shape;237;g29b198b277d_1_494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g29b198b277d_1_494"/>
          <p:cNvSpPr txBox="1"/>
          <p:nvPr/>
        </p:nvSpPr>
        <p:spPr>
          <a:xfrm>
            <a:off x="8527225" y="2683875"/>
            <a:ext cx="209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Сегодня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g29b198b277d_1_494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0" name="Google Shape;240;g29b198b277d_1_494"/>
          <p:cNvSpPr txBox="1"/>
          <p:nvPr/>
        </p:nvSpPr>
        <p:spPr>
          <a:xfrm>
            <a:off x="7840875" y="3646375"/>
            <a:ext cx="66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Рынок перенасыщен выпускниками EdTech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1" name="Google Shape;241;g29b198b277d_1_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38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9b198b277d_1_494"/>
          <p:cNvSpPr txBox="1"/>
          <p:nvPr/>
        </p:nvSpPr>
        <p:spPr>
          <a:xfrm>
            <a:off x="7919600" y="4585200"/>
            <a:ext cx="70140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Требуется больше времени на поиск кандидатов</a:t>
            </a: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: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 300 резюме приходится только 1 офер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9b198b277d_1_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7236513"/>
            <a:ext cx="37703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9b198b277d_1_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8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9b198b277d_1_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137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9b198b277d_1_618"/>
          <p:cNvSpPr txBox="1"/>
          <p:nvPr/>
        </p:nvSpPr>
        <p:spPr>
          <a:xfrm>
            <a:off x="887350" y="4585200"/>
            <a:ext cx="66141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  <a:extLst>
                <a:ext uri="http://customooxmlschemas.google.com/">
                  <go:slidesCustomData xmlns:go="http://customooxmlschemas.google.com/" textRoundtripDataId="15"/>
                </a:ext>
              </a:extLst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Резюме кандидатов рассматриваются в приоритетном потоке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получить базовые навыки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 профессии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EdTech (карьерные центры):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Достаточно научить писать резюме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подготовить к интервью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1" name="Google Shape;251;g29b198b277d_1_6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9b198b277d_1_618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9b198b277d_1_618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29b198b277d_1_6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9b198b277d_1_6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g29b198b277d_1_618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57" name="Google Shape;257;g29b198b277d_1_618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8" name="Google Shape;258;g29b198b277d_1_6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g29b198b277d_1_618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60" name="Google Shape;260;g29b198b277d_1_6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g29b198b277d_1_6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g29b198b277d_1_6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9b198b277d_1_6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9b198b277d_1_6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8350" y="2537188"/>
            <a:ext cx="2720575" cy="10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9b198b277d_1_6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025" y="2527300"/>
            <a:ext cx="2720575" cy="1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9b198b277d_1_618"/>
          <p:cNvSpPr txBox="1"/>
          <p:nvPr/>
        </p:nvSpPr>
        <p:spPr>
          <a:xfrm>
            <a:off x="798025" y="330700"/>
            <a:ext cx="13225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Трудоустройство выпускников онлайн-школ изменилось</a:t>
            </a:r>
            <a:endParaRPr sz="6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7" name="Google Shape;267;g29b198b277d_1_618"/>
          <p:cNvSpPr txBox="1"/>
          <p:nvPr/>
        </p:nvSpPr>
        <p:spPr>
          <a:xfrm>
            <a:off x="1738400" y="2643225"/>
            <a:ext cx="178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2019</a:t>
            </a:r>
            <a:endParaRPr sz="4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8" name="Google Shape;268;g29b198b277d_1_618"/>
          <p:cNvSpPr txBox="1"/>
          <p:nvPr/>
        </p:nvSpPr>
        <p:spPr>
          <a:xfrm>
            <a:off x="8527225" y="2683875"/>
            <a:ext cx="209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Сегодня</a:t>
            </a:r>
            <a:endParaRPr sz="3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9" name="Google Shape;269;g29b198b277d_1_618"/>
          <p:cNvSpPr txBox="1"/>
          <p:nvPr/>
        </p:nvSpPr>
        <p:spPr>
          <a:xfrm>
            <a:off x="798025" y="3620575"/>
            <a:ext cx="661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 EdTech — свежий источник кадров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0" name="Google Shape;270;g29b198b277d_1_618"/>
          <p:cNvSpPr txBox="1"/>
          <p:nvPr/>
        </p:nvSpPr>
        <p:spPr>
          <a:xfrm>
            <a:off x="7840875" y="3646375"/>
            <a:ext cx="66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Рынок перенасыщен выпускниками EdTech</a:t>
            </a:r>
            <a:endParaRPr b="1" sz="2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1" name="Google Shape;271;g29b198b277d_1_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8338" y="4868938"/>
            <a:ext cx="2037350" cy="1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9b198b277d_1_6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600" y="6033613"/>
            <a:ext cx="1780200" cy="1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9b198b277d_1_618"/>
          <p:cNvSpPr txBox="1"/>
          <p:nvPr/>
        </p:nvSpPr>
        <p:spPr>
          <a:xfrm>
            <a:off x="7919600" y="4585200"/>
            <a:ext cx="70140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Работодатели: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Требуется больше времени на поиск кандидатов</a:t>
            </a: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: </a:t>
            </a:r>
            <a:b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 300 резюме приходится только 1 </a:t>
            </a: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оффер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Выпускники:</a:t>
            </a:r>
            <a:endParaRPr sz="2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nter"/>
              <a:buChar char="●"/>
            </a:pPr>
            <a:r>
              <a:rPr lang="en-US" sz="2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Надо отличаться от большинства кандидатов и иметь опыт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