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9144000" cx="16256000"/>
  <p:notesSz cx="16256000" cy="9144000"/>
  <p:embeddedFontLst>
    <p:embeddedFont>
      <p:font typeface="Inter SemiBold"/>
      <p:regular r:id="rId18"/>
      <p:bold r:id="rId19"/>
    </p:embeddedFont>
    <p:embeddedFont>
      <p:font typeface="Proxima Nova"/>
      <p:regular r:id="rId20"/>
      <p:bold r:id="rId21"/>
      <p:italic r:id="rId22"/>
      <p:boldItalic r:id="rId23"/>
    </p:embeddedFont>
    <p:embeddedFont>
      <p:font typeface="Inter"/>
      <p:regular r:id="rId24"/>
      <p:bold r:id="rId25"/>
    </p:embeddedFont>
    <p:embeddedFont>
      <p:font typeface="Montserrat Black"/>
      <p:bold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i6sSt5KUW9nHg/hRRdoS28WBah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katerina Latypov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42D1C7-FF9E-4AAE-9D00-A6B3FA87EA8A}">
  <a:tblStyle styleId="{6342D1C7-FF9E-4AAE-9D00-A6B3FA87EA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Inter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Black-bold.fntdata"/><Relationship Id="rId25" Type="http://schemas.openxmlformats.org/officeDocument/2006/relationships/font" Target="fonts/Inter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Black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Montserrat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InterSemiBold-bold.fntdata"/><Relationship Id="rId18" Type="http://schemas.openxmlformats.org/officeDocument/2006/relationships/font" Target="fonts/InterSemiBold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11-10T08:29:11.212">
    <p:pos x="6000" y="0"/>
    <p:text>Оля, добавь плиз слайд про выбор педагогов по стилям кратко и с цифрами картинками @o.v.zhulikova@foxford.ru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8iDU0w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1625600" y="4343400"/>
            <a:ext cx="1300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3:notes"/>
          <p:cNvSpPr/>
          <p:nvPr>
            <p:ph idx="2" type="sldImg"/>
          </p:nvPr>
        </p:nvSpPr>
        <p:spPr>
          <a:xfrm>
            <a:off x="2709875" y="685800"/>
            <a:ext cx="108378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7dde0ddee_0_6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7dde0ddee_0_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828221aa5_0_24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828221aa5_0_24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b2dca53e6_0_0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b2dca53e6_0_0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b2dca53e6_0_6:notes"/>
          <p:cNvSpPr/>
          <p:nvPr>
            <p:ph idx="2" type="sldImg"/>
          </p:nvPr>
        </p:nvSpPr>
        <p:spPr>
          <a:xfrm>
            <a:off x="903822" y="685800"/>
            <a:ext cx="144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b2dca53e6_0_6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7949d881c_1_13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97949d881c_1_13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b2dca53e6_0_175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b2dca53e6_0_175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7949d881c_1_31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297949d881c_1_3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7949d881c_1_51:notes"/>
          <p:cNvSpPr/>
          <p:nvPr>
            <p:ph idx="2" type="sldImg"/>
          </p:nvPr>
        </p:nvSpPr>
        <p:spPr>
          <a:xfrm>
            <a:off x="2709875" y="685800"/>
            <a:ext cx="10837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97949d881c_1_51:notes"/>
          <p:cNvSpPr txBox="1"/>
          <p:nvPr>
            <p:ph idx="1" type="body"/>
          </p:nvPr>
        </p:nvSpPr>
        <p:spPr>
          <a:xfrm>
            <a:off x="1625600" y="4343400"/>
            <a:ext cx="13004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610" y="891372"/>
            <a:ext cx="230365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>
            <a:off x="1801144" y="1039962"/>
            <a:ext cx="65405" cy="105410"/>
          </a:xfrm>
          <a:custGeom>
            <a:rect b="b" l="l" r="r" t="t"/>
            <a:pathLst>
              <a:path extrusionOk="0" h="105409" w="65405">
                <a:moveTo>
                  <a:pt x="0" y="105409"/>
                </a:moveTo>
                <a:lnTo>
                  <a:pt x="65201" y="105409"/>
                </a:lnTo>
                <a:lnTo>
                  <a:pt x="65201" y="0"/>
                </a:lnTo>
                <a:lnTo>
                  <a:pt x="0" y="0"/>
                </a:lnTo>
                <a:lnTo>
                  <a:pt x="0" y="105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>
            <a:off x="1801139" y="891374"/>
            <a:ext cx="226060" cy="254000"/>
          </a:xfrm>
          <a:custGeom>
            <a:rect b="b" l="l" r="r" t="t"/>
            <a:pathLst>
              <a:path extrusionOk="0" h="254000" w="226060">
                <a:moveTo>
                  <a:pt x="226021" y="0"/>
                </a:moveTo>
                <a:lnTo>
                  <a:pt x="160820" y="0"/>
                </a:lnTo>
                <a:lnTo>
                  <a:pt x="160820" y="90170"/>
                </a:lnTo>
                <a:lnTo>
                  <a:pt x="65201" y="90170"/>
                </a:lnTo>
                <a:lnTo>
                  <a:pt x="65201" y="0"/>
                </a:lnTo>
                <a:lnTo>
                  <a:pt x="0" y="0"/>
                </a:lnTo>
                <a:lnTo>
                  <a:pt x="0" y="90170"/>
                </a:lnTo>
                <a:lnTo>
                  <a:pt x="0" y="148590"/>
                </a:lnTo>
                <a:lnTo>
                  <a:pt x="160820" y="148590"/>
                </a:lnTo>
                <a:lnTo>
                  <a:pt x="160820" y="254000"/>
                </a:lnTo>
                <a:lnTo>
                  <a:pt x="226021" y="254000"/>
                </a:lnTo>
                <a:lnTo>
                  <a:pt x="226021" y="148590"/>
                </a:lnTo>
                <a:lnTo>
                  <a:pt x="226021" y="90170"/>
                </a:lnTo>
                <a:lnTo>
                  <a:pt x="2260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945761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65201" y="0"/>
                </a:moveTo>
                <a:lnTo>
                  <a:pt x="0" y="0"/>
                </a:lnTo>
                <a:lnTo>
                  <a:pt x="0" y="147421"/>
                </a:lnTo>
                <a:lnTo>
                  <a:pt x="8715" y="195661"/>
                </a:lnTo>
                <a:lnTo>
                  <a:pt x="32507" y="230452"/>
                </a:lnTo>
                <a:lnTo>
                  <a:pt x="67845" y="251525"/>
                </a:lnTo>
                <a:lnTo>
                  <a:pt x="111201" y="258610"/>
                </a:lnTo>
                <a:lnTo>
                  <a:pt x="111201" y="198488"/>
                </a:lnTo>
                <a:lnTo>
                  <a:pt x="93775" y="195857"/>
                </a:lnTo>
                <a:lnTo>
                  <a:pt x="79100" y="187486"/>
                </a:lnTo>
                <a:lnTo>
                  <a:pt x="68976" y="172663"/>
                </a:lnTo>
                <a:lnTo>
                  <a:pt x="65201" y="150672"/>
                </a:lnTo>
                <a:lnTo>
                  <a:pt x="65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"/>
          <p:cNvSpPr/>
          <p:nvPr/>
        </p:nvSpPr>
        <p:spPr>
          <a:xfrm>
            <a:off x="1115639" y="891371"/>
            <a:ext cx="111760" cy="259079"/>
          </a:xfrm>
          <a:custGeom>
            <a:rect b="b" l="l" r="r" t="t"/>
            <a:pathLst>
              <a:path extrusionOk="0" h="259080" w="111759">
                <a:moveTo>
                  <a:pt x="111201" y="0"/>
                </a:moveTo>
                <a:lnTo>
                  <a:pt x="45999" y="0"/>
                </a:lnTo>
                <a:lnTo>
                  <a:pt x="45999" y="150672"/>
                </a:lnTo>
                <a:lnTo>
                  <a:pt x="42224" y="172663"/>
                </a:lnTo>
                <a:lnTo>
                  <a:pt x="32100" y="187486"/>
                </a:lnTo>
                <a:lnTo>
                  <a:pt x="17426" y="195857"/>
                </a:lnTo>
                <a:lnTo>
                  <a:pt x="0" y="198488"/>
                </a:lnTo>
                <a:lnTo>
                  <a:pt x="0" y="258610"/>
                </a:lnTo>
                <a:lnTo>
                  <a:pt x="43355" y="251525"/>
                </a:lnTo>
                <a:lnTo>
                  <a:pt x="78693" y="230452"/>
                </a:lnTo>
                <a:lnTo>
                  <a:pt x="102486" y="195661"/>
                </a:lnTo>
                <a:lnTo>
                  <a:pt x="111201" y="147421"/>
                </a:lnTo>
                <a:lnTo>
                  <a:pt x="1112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442633" y="542518"/>
            <a:ext cx="193040" cy="254000"/>
          </a:xfrm>
          <a:custGeom>
            <a:rect b="b" l="l" r="r" t="t"/>
            <a:pathLst>
              <a:path extrusionOk="0" h="254000" w="193040">
                <a:moveTo>
                  <a:pt x="192824" y="99060"/>
                </a:moveTo>
                <a:lnTo>
                  <a:pt x="65201" y="99060"/>
                </a:lnTo>
                <a:lnTo>
                  <a:pt x="65201" y="57150"/>
                </a:lnTo>
                <a:lnTo>
                  <a:pt x="192697" y="57150"/>
                </a:lnTo>
                <a:lnTo>
                  <a:pt x="192697" y="0"/>
                </a:lnTo>
                <a:lnTo>
                  <a:pt x="0" y="0"/>
                </a:lnTo>
                <a:lnTo>
                  <a:pt x="0" y="57150"/>
                </a:lnTo>
                <a:lnTo>
                  <a:pt x="0" y="99060"/>
                </a:lnTo>
                <a:lnTo>
                  <a:pt x="0" y="156210"/>
                </a:lnTo>
                <a:lnTo>
                  <a:pt x="0" y="196850"/>
                </a:lnTo>
                <a:lnTo>
                  <a:pt x="0" y="254000"/>
                </a:lnTo>
                <a:lnTo>
                  <a:pt x="192824" y="254000"/>
                </a:lnTo>
                <a:lnTo>
                  <a:pt x="192824" y="196850"/>
                </a:lnTo>
                <a:lnTo>
                  <a:pt x="65201" y="196850"/>
                </a:lnTo>
                <a:lnTo>
                  <a:pt x="65201" y="156210"/>
                </a:lnTo>
                <a:lnTo>
                  <a:pt x="192824" y="156210"/>
                </a:lnTo>
                <a:lnTo>
                  <a:pt x="192824" y="99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803" y="543057"/>
            <a:ext cx="241223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/>
          <p:nvPr/>
        </p:nvSpPr>
        <p:spPr>
          <a:xfrm>
            <a:off x="426960" y="886303"/>
            <a:ext cx="210820" cy="264160"/>
          </a:xfrm>
          <a:custGeom>
            <a:rect b="b" l="l" r="r" t="t"/>
            <a:pathLst>
              <a:path extrusionOk="0" h="264159" w="210820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949" y="891372"/>
            <a:ext cx="237972" cy="253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>
            <a:off x="1546157" y="886303"/>
            <a:ext cx="210820" cy="264160"/>
          </a:xfrm>
          <a:custGeom>
            <a:rect b="b" l="l" r="r" t="t"/>
            <a:pathLst>
              <a:path extrusionOk="0" h="264159" w="210819">
                <a:moveTo>
                  <a:pt x="140893" y="0"/>
                </a:moveTo>
                <a:lnTo>
                  <a:pt x="95224" y="6235"/>
                </a:lnTo>
                <a:lnTo>
                  <a:pt x="56405" y="23978"/>
                </a:lnTo>
                <a:lnTo>
                  <a:pt x="26332" y="51788"/>
                </a:lnTo>
                <a:lnTo>
                  <a:pt x="6898" y="88222"/>
                </a:lnTo>
                <a:lnTo>
                  <a:pt x="0" y="131838"/>
                </a:lnTo>
                <a:lnTo>
                  <a:pt x="6971" y="175454"/>
                </a:lnTo>
                <a:lnTo>
                  <a:pt x="26564" y="211888"/>
                </a:lnTo>
                <a:lnTo>
                  <a:pt x="56797" y="239698"/>
                </a:lnTo>
                <a:lnTo>
                  <a:pt x="95690" y="257442"/>
                </a:lnTo>
                <a:lnTo>
                  <a:pt x="141262" y="263677"/>
                </a:lnTo>
                <a:lnTo>
                  <a:pt x="159922" y="262613"/>
                </a:lnTo>
                <a:lnTo>
                  <a:pt x="178073" y="259513"/>
                </a:lnTo>
                <a:lnTo>
                  <a:pt x="195204" y="254510"/>
                </a:lnTo>
                <a:lnTo>
                  <a:pt x="210807" y="247738"/>
                </a:lnTo>
                <a:lnTo>
                  <a:pt x="210807" y="183273"/>
                </a:lnTo>
                <a:lnTo>
                  <a:pt x="195399" y="192861"/>
                </a:lnTo>
                <a:lnTo>
                  <a:pt x="179111" y="199120"/>
                </a:lnTo>
                <a:lnTo>
                  <a:pt x="162008" y="202526"/>
                </a:lnTo>
                <a:lnTo>
                  <a:pt x="144157" y="203555"/>
                </a:lnTo>
                <a:lnTo>
                  <a:pt x="113462" y="198309"/>
                </a:lnTo>
                <a:lnTo>
                  <a:pt x="89012" y="183589"/>
                </a:lnTo>
                <a:lnTo>
                  <a:pt x="72847" y="160923"/>
                </a:lnTo>
                <a:lnTo>
                  <a:pt x="67005" y="131838"/>
                </a:lnTo>
                <a:lnTo>
                  <a:pt x="72703" y="103059"/>
                </a:lnTo>
                <a:lnTo>
                  <a:pt x="88418" y="80359"/>
                </a:lnTo>
                <a:lnTo>
                  <a:pt x="112080" y="65469"/>
                </a:lnTo>
                <a:lnTo>
                  <a:pt x="141617" y="60121"/>
                </a:lnTo>
                <a:lnTo>
                  <a:pt x="161122" y="61428"/>
                </a:lnTo>
                <a:lnTo>
                  <a:pt x="177839" y="65146"/>
                </a:lnTo>
                <a:lnTo>
                  <a:pt x="192654" y="70971"/>
                </a:lnTo>
                <a:lnTo>
                  <a:pt x="206451" y="78600"/>
                </a:lnTo>
                <a:lnTo>
                  <a:pt x="206451" y="14490"/>
                </a:lnTo>
                <a:lnTo>
                  <a:pt x="191473" y="8251"/>
                </a:lnTo>
                <a:lnTo>
                  <a:pt x="175439" y="3711"/>
                </a:lnTo>
                <a:lnTo>
                  <a:pt x="158521" y="939"/>
                </a:lnTo>
                <a:lnTo>
                  <a:pt x="1408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6822" y="543051"/>
            <a:ext cx="880338" cy="25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365880" y="2730500"/>
            <a:ext cx="1600200" cy="889000"/>
          </a:xfrm>
          <a:custGeom>
            <a:rect b="b" l="l" r="r" t="t"/>
            <a:pathLst>
              <a:path extrusionOk="0" h="889000" w="1600200">
                <a:moveTo>
                  <a:pt x="1380439" y="0"/>
                </a:moveTo>
                <a:lnTo>
                  <a:pt x="219760" y="0"/>
                </a:lnTo>
                <a:lnTo>
                  <a:pt x="175470" y="4464"/>
                </a:lnTo>
                <a:lnTo>
                  <a:pt x="134218" y="17269"/>
                </a:lnTo>
                <a:lnTo>
                  <a:pt x="96888" y="37530"/>
                </a:lnTo>
                <a:lnTo>
                  <a:pt x="64365" y="64365"/>
                </a:lnTo>
                <a:lnTo>
                  <a:pt x="37530" y="96888"/>
                </a:lnTo>
                <a:lnTo>
                  <a:pt x="17269" y="134218"/>
                </a:lnTo>
                <a:lnTo>
                  <a:pt x="4464" y="175470"/>
                </a:lnTo>
                <a:lnTo>
                  <a:pt x="0" y="219760"/>
                </a:lnTo>
                <a:lnTo>
                  <a:pt x="0" y="669239"/>
                </a:lnTo>
                <a:lnTo>
                  <a:pt x="4464" y="713529"/>
                </a:lnTo>
                <a:lnTo>
                  <a:pt x="17269" y="754781"/>
                </a:lnTo>
                <a:lnTo>
                  <a:pt x="37530" y="792111"/>
                </a:lnTo>
                <a:lnTo>
                  <a:pt x="64365" y="824634"/>
                </a:lnTo>
                <a:lnTo>
                  <a:pt x="96888" y="851469"/>
                </a:lnTo>
                <a:lnTo>
                  <a:pt x="134218" y="871730"/>
                </a:lnTo>
                <a:lnTo>
                  <a:pt x="175470" y="884535"/>
                </a:lnTo>
                <a:lnTo>
                  <a:pt x="219760" y="889000"/>
                </a:lnTo>
                <a:lnTo>
                  <a:pt x="1380439" y="889000"/>
                </a:lnTo>
                <a:lnTo>
                  <a:pt x="1424729" y="884535"/>
                </a:lnTo>
                <a:lnTo>
                  <a:pt x="1465981" y="871730"/>
                </a:lnTo>
                <a:lnTo>
                  <a:pt x="1503311" y="851469"/>
                </a:lnTo>
                <a:lnTo>
                  <a:pt x="1535834" y="824634"/>
                </a:lnTo>
                <a:lnTo>
                  <a:pt x="1562669" y="792111"/>
                </a:lnTo>
                <a:lnTo>
                  <a:pt x="1582930" y="754781"/>
                </a:lnTo>
                <a:lnTo>
                  <a:pt x="1595735" y="713529"/>
                </a:lnTo>
                <a:lnTo>
                  <a:pt x="1600200" y="669239"/>
                </a:lnTo>
                <a:lnTo>
                  <a:pt x="1600200" y="219760"/>
                </a:lnTo>
                <a:lnTo>
                  <a:pt x="1595735" y="175470"/>
                </a:lnTo>
                <a:lnTo>
                  <a:pt x="1582930" y="134218"/>
                </a:lnTo>
                <a:lnTo>
                  <a:pt x="1562669" y="96888"/>
                </a:lnTo>
                <a:lnTo>
                  <a:pt x="1535834" y="64365"/>
                </a:lnTo>
                <a:lnTo>
                  <a:pt x="1503311" y="37530"/>
                </a:lnTo>
                <a:lnTo>
                  <a:pt x="1465981" y="17269"/>
                </a:lnTo>
                <a:lnTo>
                  <a:pt x="1424729" y="4464"/>
                </a:lnTo>
                <a:lnTo>
                  <a:pt x="1380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b2dca53e6_0_171"/>
          <p:cNvSpPr txBox="1"/>
          <p:nvPr>
            <p:ph type="title"/>
          </p:nvPr>
        </p:nvSpPr>
        <p:spPr>
          <a:xfrm>
            <a:off x="640000" y="640000"/>
            <a:ext cx="15147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Montserrat Black"/>
              <a:buNone/>
              <a:defRPr b="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sp>
        <p:nvSpPr>
          <p:cNvPr id="55" name="Google Shape;55;g1eb2dca53e6_0_171"/>
          <p:cNvSpPr txBox="1"/>
          <p:nvPr>
            <p:ph idx="1" type="body"/>
          </p:nvPr>
        </p:nvSpPr>
        <p:spPr>
          <a:xfrm>
            <a:off x="640000" y="1600000"/>
            <a:ext cx="15147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56" name="Google Shape;56;g1eb2dca53e6_0_171"/>
          <p:cNvSpPr txBox="1"/>
          <p:nvPr>
            <p:ph idx="12" type="sldNum"/>
          </p:nvPr>
        </p:nvSpPr>
        <p:spPr>
          <a:xfrm>
            <a:off x="14640533" y="8228133"/>
            <a:ext cx="975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6255999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/>
          <p:nvPr>
            <p:ph type="title"/>
          </p:nvPr>
        </p:nvSpPr>
        <p:spPr>
          <a:xfrm>
            <a:off x="2742653" y="4034594"/>
            <a:ext cx="10965815" cy="11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7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0" type="dt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2" type="sldNum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297650" y="2795800"/>
            <a:ext cx="17631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#EDTECH</a:t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CASES</a:t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" name="Google Shape;63;p1"/>
          <p:cNvSpPr txBox="1"/>
          <p:nvPr>
            <p:ph type="title"/>
          </p:nvPr>
        </p:nvSpPr>
        <p:spPr>
          <a:xfrm>
            <a:off x="2742649" y="3657325"/>
            <a:ext cx="12811200" cy="21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Причины успеха онлайн-школы “Фоксфорд”</a:t>
            </a:r>
            <a:endParaRPr/>
          </a:p>
        </p:txBody>
      </p:sp>
      <p:sp>
        <p:nvSpPr>
          <p:cNvPr id="64" name="Google Shape;64;p1"/>
          <p:cNvSpPr txBox="1"/>
          <p:nvPr/>
        </p:nvSpPr>
        <p:spPr>
          <a:xfrm>
            <a:off x="2749950" y="6087325"/>
            <a:ext cx="77355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90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rPr b="1" lang="en-US" sz="4050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Екатерина Латыпова</a:t>
            </a:r>
            <a:endParaRPr b="0" i="0" sz="4050" u="none" cap="none" strike="noStrik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59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онлайн-школа “Фоксфорд», </a:t>
            </a:r>
            <a:br>
              <a:rPr lang="en-US"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академический директор, </a:t>
            </a:r>
            <a:br>
              <a:rPr lang="en-US"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руководитель домашней школы “Фоксфорд”</a:t>
            </a:r>
            <a:endParaRPr b="0" i="0" sz="25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4155800" y="293400"/>
            <a:ext cx="12049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Равный доступ для каждого</a:t>
            </a:r>
            <a:endParaRPr b="0" i="0" sz="6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7763100" y="1447800"/>
            <a:ext cx="928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Представим мир, где каждый имеет равные возможности</a:t>
            </a:r>
            <a:endParaRPr b="0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50" y="1297675"/>
            <a:ext cx="1686901" cy="44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/>
          <p:nvPr/>
        </p:nvSpPr>
        <p:spPr>
          <a:xfrm>
            <a:off x="2351216" y="4241478"/>
            <a:ext cx="258444" cy="283845"/>
          </a:xfrm>
          <a:custGeom>
            <a:rect b="b" l="l" r="r" t="t"/>
            <a:pathLst>
              <a:path extrusionOk="0" h="283845" w="258444">
                <a:moveTo>
                  <a:pt x="257860" y="0"/>
                </a:moveTo>
                <a:lnTo>
                  <a:pt x="186499" y="0"/>
                </a:lnTo>
                <a:lnTo>
                  <a:pt x="186499" y="156095"/>
                </a:lnTo>
                <a:lnTo>
                  <a:pt x="62445" y="0"/>
                </a:lnTo>
                <a:lnTo>
                  <a:pt x="0" y="0"/>
                </a:lnTo>
                <a:lnTo>
                  <a:pt x="0" y="283806"/>
                </a:lnTo>
                <a:lnTo>
                  <a:pt x="71767" y="283806"/>
                </a:lnTo>
                <a:lnTo>
                  <a:pt x="71767" y="126898"/>
                </a:lnTo>
                <a:lnTo>
                  <a:pt x="197446" y="283806"/>
                </a:lnTo>
                <a:lnTo>
                  <a:pt x="257860" y="283806"/>
                </a:lnTo>
                <a:lnTo>
                  <a:pt x="2578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2943959" y="4407848"/>
            <a:ext cx="73025" cy="116839"/>
          </a:xfrm>
          <a:custGeom>
            <a:rect b="b" l="l" r="r" t="t"/>
            <a:pathLst>
              <a:path extrusionOk="0" h="116839" w="73025">
                <a:moveTo>
                  <a:pt x="0" y="116839"/>
                </a:moveTo>
                <a:lnTo>
                  <a:pt x="72986" y="116839"/>
                </a:lnTo>
                <a:lnTo>
                  <a:pt x="72986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2943958" y="4241482"/>
            <a:ext cx="253364" cy="283210"/>
          </a:xfrm>
          <a:custGeom>
            <a:rect b="b" l="l" r="r" t="t"/>
            <a:pathLst>
              <a:path extrusionOk="0" h="283210" w="253364">
                <a:moveTo>
                  <a:pt x="252996" y="0"/>
                </a:moveTo>
                <a:lnTo>
                  <a:pt x="180009" y="0"/>
                </a:lnTo>
                <a:lnTo>
                  <a:pt x="180009" y="100330"/>
                </a:lnTo>
                <a:lnTo>
                  <a:pt x="72986" y="100330"/>
                </a:lnTo>
                <a:lnTo>
                  <a:pt x="72986" y="0"/>
                </a:lnTo>
                <a:lnTo>
                  <a:pt x="0" y="0"/>
                </a:lnTo>
                <a:lnTo>
                  <a:pt x="0" y="100330"/>
                </a:lnTo>
                <a:lnTo>
                  <a:pt x="0" y="166370"/>
                </a:lnTo>
                <a:lnTo>
                  <a:pt x="180009" y="166370"/>
                </a:lnTo>
                <a:lnTo>
                  <a:pt x="180009" y="283210"/>
                </a:lnTo>
                <a:lnTo>
                  <a:pt x="252996" y="283210"/>
                </a:lnTo>
                <a:lnTo>
                  <a:pt x="252996" y="166370"/>
                </a:lnTo>
                <a:lnTo>
                  <a:pt x="252996" y="100330"/>
                </a:lnTo>
                <a:lnTo>
                  <a:pt x="2529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986473" y="4241483"/>
            <a:ext cx="125094" cy="289560"/>
          </a:xfrm>
          <a:custGeom>
            <a:rect b="b" l="l" r="r" t="t"/>
            <a:pathLst>
              <a:path extrusionOk="0" h="289560" w="125094">
                <a:moveTo>
                  <a:pt x="72986" y="0"/>
                </a:moveTo>
                <a:lnTo>
                  <a:pt x="0" y="0"/>
                </a:lnTo>
                <a:lnTo>
                  <a:pt x="0" y="165011"/>
                </a:lnTo>
                <a:lnTo>
                  <a:pt x="9756" y="219005"/>
                </a:lnTo>
                <a:lnTo>
                  <a:pt x="36390" y="257949"/>
                </a:lnTo>
                <a:lnTo>
                  <a:pt x="75946" y="281539"/>
                </a:lnTo>
                <a:lnTo>
                  <a:pt x="124472" y="289471"/>
                </a:lnTo>
                <a:lnTo>
                  <a:pt x="124472" y="222173"/>
                </a:lnTo>
                <a:lnTo>
                  <a:pt x="104967" y="219228"/>
                </a:lnTo>
                <a:lnTo>
                  <a:pt x="88542" y="209859"/>
                </a:lnTo>
                <a:lnTo>
                  <a:pt x="77211" y="193268"/>
                </a:lnTo>
                <a:lnTo>
                  <a:pt x="72986" y="168656"/>
                </a:lnTo>
                <a:lnTo>
                  <a:pt x="729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2176626" y="4241483"/>
            <a:ext cx="125094" cy="289560"/>
          </a:xfrm>
          <a:custGeom>
            <a:rect b="b" l="l" r="r" t="t"/>
            <a:pathLst>
              <a:path extrusionOk="0" h="289560" w="125094">
                <a:moveTo>
                  <a:pt x="124472" y="0"/>
                </a:moveTo>
                <a:lnTo>
                  <a:pt x="51485" y="0"/>
                </a:lnTo>
                <a:lnTo>
                  <a:pt x="51485" y="168656"/>
                </a:lnTo>
                <a:lnTo>
                  <a:pt x="47261" y="193268"/>
                </a:lnTo>
                <a:lnTo>
                  <a:pt x="35929" y="209859"/>
                </a:lnTo>
                <a:lnTo>
                  <a:pt x="19505" y="219228"/>
                </a:lnTo>
                <a:lnTo>
                  <a:pt x="0" y="222173"/>
                </a:lnTo>
                <a:lnTo>
                  <a:pt x="0" y="289471"/>
                </a:lnTo>
                <a:lnTo>
                  <a:pt x="48525" y="281539"/>
                </a:lnTo>
                <a:lnTo>
                  <a:pt x="88082" y="257949"/>
                </a:lnTo>
                <a:lnTo>
                  <a:pt x="114716" y="219005"/>
                </a:lnTo>
                <a:lnTo>
                  <a:pt x="124472" y="165011"/>
                </a:lnTo>
                <a:lnTo>
                  <a:pt x="1244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423285" y="3851630"/>
            <a:ext cx="215900" cy="283210"/>
          </a:xfrm>
          <a:custGeom>
            <a:rect b="b" l="l" r="r" t="t"/>
            <a:pathLst>
              <a:path extrusionOk="0" h="283210" w="215900">
                <a:moveTo>
                  <a:pt x="215849" y="109220"/>
                </a:moveTo>
                <a:lnTo>
                  <a:pt x="72986" y="109220"/>
                </a:lnTo>
                <a:lnTo>
                  <a:pt x="72986" y="63500"/>
                </a:lnTo>
                <a:lnTo>
                  <a:pt x="215696" y="63500"/>
                </a:lnTo>
                <a:lnTo>
                  <a:pt x="215696" y="0"/>
                </a:lnTo>
                <a:lnTo>
                  <a:pt x="0" y="0"/>
                </a:lnTo>
                <a:lnTo>
                  <a:pt x="0" y="63500"/>
                </a:lnTo>
                <a:lnTo>
                  <a:pt x="0" y="109220"/>
                </a:lnTo>
                <a:lnTo>
                  <a:pt x="0" y="173990"/>
                </a:lnTo>
                <a:lnTo>
                  <a:pt x="0" y="219710"/>
                </a:lnTo>
                <a:lnTo>
                  <a:pt x="0" y="283210"/>
                </a:lnTo>
                <a:lnTo>
                  <a:pt x="215849" y="283210"/>
                </a:lnTo>
                <a:lnTo>
                  <a:pt x="215849" y="219710"/>
                </a:lnTo>
                <a:lnTo>
                  <a:pt x="72986" y="219710"/>
                </a:lnTo>
                <a:lnTo>
                  <a:pt x="72986" y="173990"/>
                </a:lnTo>
                <a:lnTo>
                  <a:pt x="215849" y="173990"/>
                </a:lnTo>
                <a:lnTo>
                  <a:pt x="215849" y="109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1687647" y="3851585"/>
            <a:ext cx="270510" cy="283845"/>
          </a:xfrm>
          <a:custGeom>
            <a:rect b="b" l="l" r="r" t="t"/>
            <a:pathLst>
              <a:path extrusionOk="0" h="283845" w="270510">
                <a:moveTo>
                  <a:pt x="113118" y="0"/>
                </a:moveTo>
                <a:lnTo>
                  <a:pt x="0" y="0"/>
                </a:lnTo>
                <a:lnTo>
                  <a:pt x="0" y="283806"/>
                </a:lnTo>
                <a:lnTo>
                  <a:pt x="113118" y="283806"/>
                </a:lnTo>
                <a:lnTo>
                  <a:pt x="164935" y="277066"/>
                </a:lnTo>
                <a:lnTo>
                  <a:pt x="208286" y="257910"/>
                </a:lnTo>
                <a:lnTo>
                  <a:pt x="241419" y="227933"/>
                </a:lnTo>
                <a:lnTo>
                  <a:pt x="245838" y="219748"/>
                </a:lnTo>
                <a:lnTo>
                  <a:pt x="72986" y="219748"/>
                </a:lnTo>
                <a:lnTo>
                  <a:pt x="72986" y="64058"/>
                </a:lnTo>
                <a:lnTo>
                  <a:pt x="245840" y="64058"/>
                </a:lnTo>
                <a:lnTo>
                  <a:pt x="241419" y="55870"/>
                </a:lnTo>
                <a:lnTo>
                  <a:pt x="208286" y="25895"/>
                </a:lnTo>
                <a:lnTo>
                  <a:pt x="164935" y="6739"/>
                </a:lnTo>
                <a:lnTo>
                  <a:pt x="113118" y="0"/>
                </a:lnTo>
                <a:close/>
              </a:path>
              <a:path extrusionOk="0" h="283845" w="270510">
                <a:moveTo>
                  <a:pt x="245840" y="64058"/>
                </a:moveTo>
                <a:lnTo>
                  <a:pt x="107848" y="64058"/>
                </a:lnTo>
                <a:lnTo>
                  <a:pt x="144669" y="69266"/>
                </a:lnTo>
                <a:lnTo>
                  <a:pt x="171910" y="84432"/>
                </a:lnTo>
                <a:lnTo>
                  <a:pt x="188812" y="108871"/>
                </a:lnTo>
                <a:lnTo>
                  <a:pt x="194614" y="141897"/>
                </a:lnTo>
                <a:lnTo>
                  <a:pt x="188812" y="174929"/>
                </a:lnTo>
                <a:lnTo>
                  <a:pt x="171910" y="199372"/>
                </a:lnTo>
                <a:lnTo>
                  <a:pt x="144669" y="214540"/>
                </a:lnTo>
                <a:lnTo>
                  <a:pt x="107848" y="219748"/>
                </a:lnTo>
                <a:lnTo>
                  <a:pt x="245838" y="219748"/>
                </a:lnTo>
                <a:lnTo>
                  <a:pt x="262583" y="188730"/>
                </a:lnTo>
                <a:lnTo>
                  <a:pt x="270027" y="141897"/>
                </a:lnTo>
                <a:lnTo>
                  <a:pt x="262583" y="95069"/>
                </a:lnTo>
                <a:lnTo>
                  <a:pt x="245840" y="640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1405743" y="4235793"/>
            <a:ext cx="236219" cy="295275"/>
          </a:xfrm>
          <a:custGeom>
            <a:rect b="b" l="l" r="r" t="t"/>
            <a:pathLst>
              <a:path extrusionOk="0" h="295275" w="236219">
                <a:moveTo>
                  <a:pt x="157721" y="0"/>
                </a:moveTo>
                <a:lnTo>
                  <a:pt x="106595" y="6981"/>
                </a:lnTo>
                <a:lnTo>
                  <a:pt x="63140" y="26848"/>
                </a:lnTo>
                <a:lnTo>
                  <a:pt x="29475" y="57983"/>
                </a:lnTo>
                <a:lnTo>
                  <a:pt x="7722" y="98768"/>
                </a:lnTo>
                <a:lnTo>
                  <a:pt x="0" y="147586"/>
                </a:lnTo>
                <a:lnTo>
                  <a:pt x="7803" y="196408"/>
                </a:lnTo>
                <a:lnTo>
                  <a:pt x="29735" y="237191"/>
                </a:lnTo>
                <a:lnTo>
                  <a:pt x="63579" y="268320"/>
                </a:lnTo>
                <a:lnTo>
                  <a:pt x="107115" y="288181"/>
                </a:lnTo>
                <a:lnTo>
                  <a:pt x="158127" y="295160"/>
                </a:lnTo>
                <a:lnTo>
                  <a:pt x="179008" y="293971"/>
                </a:lnTo>
                <a:lnTo>
                  <a:pt x="199323" y="290502"/>
                </a:lnTo>
                <a:lnTo>
                  <a:pt x="218499" y="284905"/>
                </a:lnTo>
                <a:lnTo>
                  <a:pt x="235965" y="277329"/>
                </a:lnTo>
                <a:lnTo>
                  <a:pt x="235965" y="205155"/>
                </a:lnTo>
                <a:lnTo>
                  <a:pt x="218721" y="215888"/>
                </a:lnTo>
                <a:lnTo>
                  <a:pt x="200490" y="222896"/>
                </a:lnTo>
                <a:lnTo>
                  <a:pt x="181346" y="226710"/>
                </a:lnTo>
                <a:lnTo>
                  <a:pt x="161366" y="227863"/>
                </a:lnTo>
                <a:lnTo>
                  <a:pt x="127003" y="221990"/>
                </a:lnTo>
                <a:lnTo>
                  <a:pt x="99636" y="205512"/>
                </a:lnTo>
                <a:lnTo>
                  <a:pt x="81543" y="180141"/>
                </a:lnTo>
                <a:lnTo>
                  <a:pt x="75006" y="147586"/>
                </a:lnTo>
                <a:lnTo>
                  <a:pt x="81384" y="115374"/>
                </a:lnTo>
                <a:lnTo>
                  <a:pt x="98975" y="89965"/>
                </a:lnTo>
                <a:lnTo>
                  <a:pt x="125460" y="73297"/>
                </a:lnTo>
                <a:lnTo>
                  <a:pt x="158521" y="67309"/>
                </a:lnTo>
                <a:lnTo>
                  <a:pt x="180352" y="68772"/>
                </a:lnTo>
                <a:lnTo>
                  <a:pt x="199069" y="72932"/>
                </a:lnTo>
                <a:lnTo>
                  <a:pt x="215657" y="79450"/>
                </a:lnTo>
                <a:lnTo>
                  <a:pt x="231101" y="87985"/>
                </a:lnTo>
                <a:lnTo>
                  <a:pt x="231101" y="16217"/>
                </a:lnTo>
                <a:lnTo>
                  <a:pt x="214331" y="9242"/>
                </a:lnTo>
                <a:lnTo>
                  <a:pt x="196383" y="4160"/>
                </a:lnTo>
                <a:lnTo>
                  <a:pt x="177448" y="1053"/>
                </a:lnTo>
                <a:lnTo>
                  <a:pt x="15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1691169" y="4241478"/>
            <a:ext cx="266700" cy="283845"/>
          </a:xfrm>
          <a:custGeom>
            <a:rect b="b" l="l" r="r" t="t"/>
            <a:pathLst>
              <a:path extrusionOk="0" h="283845" w="266700">
                <a:moveTo>
                  <a:pt x="133388" y="0"/>
                </a:moveTo>
                <a:lnTo>
                  <a:pt x="0" y="0"/>
                </a:lnTo>
                <a:lnTo>
                  <a:pt x="0" y="283806"/>
                </a:lnTo>
                <a:lnTo>
                  <a:pt x="72986" y="283806"/>
                </a:lnTo>
                <a:lnTo>
                  <a:pt x="72986" y="175552"/>
                </a:lnTo>
                <a:lnTo>
                  <a:pt x="186401" y="175552"/>
                </a:lnTo>
                <a:lnTo>
                  <a:pt x="180416" y="167449"/>
                </a:lnTo>
                <a:lnTo>
                  <a:pt x="203744" y="154281"/>
                </a:lnTo>
                <a:lnTo>
                  <a:pt x="221065" y="136023"/>
                </a:lnTo>
                <a:lnTo>
                  <a:pt x="230677" y="115951"/>
                </a:lnTo>
                <a:lnTo>
                  <a:pt x="72986" y="115951"/>
                </a:lnTo>
                <a:lnTo>
                  <a:pt x="72986" y="61620"/>
                </a:lnTo>
                <a:lnTo>
                  <a:pt x="230327" y="61620"/>
                </a:lnTo>
                <a:lnTo>
                  <a:pt x="228489" y="52506"/>
                </a:lnTo>
                <a:lnTo>
                  <a:pt x="208191" y="24780"/>
                </a:lnTo>
                <a:lnTo>
                  <a:pt x="176034" y="6556"/>
                </a:lnTo>
                <a:lnTo>
                  <a:pt x="133388" y="0"/>
                </a:lnTo>
                <a:close/>
              </a:path>
              <a:path extrusionOk="0" h="283845" w="266700">
                <a:moveTo>
                  <a:pt x="186401" y="175552"/>
                </a:moveTo>
                <a:lnTo>
                  <a:pt x="102171" y="175552"/>
                </a:lnTo>
                <a:lnTo>
                  <a:pt x="182448" y="283806"/>
                </a:lnTo>
                <a:lnTo>
                  <a:pt x="266369" y="283806"/>
                </a:lnTo>
                <a:lnTo>
                  <a:pt x="186401" y="175552"/>
                </a:lnTo>
                <a:close/>
              </a:path>
              <a:path extrusionOk="0" h="283845" w="266700">
                <a:moveTo>
                  <a:pt x="230327" y="61620"/>
                </a:moveTo>
                <a:lnTo>
                  <a:pt x="129336" y="61620"/>
                </a:lnTo>
                <a:lnTo>
                  <a:pt x="142784" y="63533"/>
                </a:lnTo>
                <a:lnTo>
                  <a:pt x="153003" y="69019"/>
                </a:lnTo>
                <a:lnTo>
                  <a:pt x="159497" y="77699"/>
                </a:lnTo>
                <a:lnTo>
                  <a:pt x="161772" y="89192"/>
                </a:lnTo>
                <a:lnTo>
                  <a:pt x="159497" y="100558"/>
                </a:lnTo>
                <a:lnTo>
                  <a:pt x="153003" y="108958"/>
                </a:lnTo>
                <a:lnTo>
                  <a:pt x="142784" y="114164"/>
                </a:lnTo>
                <a:lnTo>
                  <a:pt x="129336" y="115951"/>
                </a:lnTo>
                <a:lnTo>
                  <a:pt x="230677" y="115951"/>
                </a:lnTo>
                <a:lnTo>
                  <a:pt x="231847" y="113507"/>
                </a:lnTo>
                <a:lnTo>
                  <a:pt x="235559" y="87566"/>
                </a:lnTo>
                <a:lnTo>
                  <a:pt x="230327" y="616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2658534" y="4235793"/>
            <a:ext cx="236220" cy="295275"/>
          </a:xfrm>
          <a:custGeom>
            <a:rect b="b" l="l" r="r" t="t"/>
            <a:pathLst>
              <a:path extrusionOk="0" h="295275" w="236220">
                <a:moveTo>
                  <a:pt x="157721" y="0"/>
                </a:moveTo>
                <a:lnTo>
                  <a:pt x="106595" y="6981"/>
                </a:lnTo>
                <a:lnTo>
                  <a:pt x="63140" y="26848"/>
                </a:lnTo>
                <a:lnTo>
                  <a:pt x="29475" y="57983"/>
                </a:lnTo>
                <a:lnTo>
                  <a:pt x="7722" y="98768"/>
                </a:lnTo>
                <a:lnTo>
                  <a:pt x="0" y="147586"/>
                </a:lnTo>
                <a:lnTo>
                  <a:pt x="7803" y="196408"/>
                </a:lnTo>
                <a:lnTo>
                  <a:pt x="29735" y="237191"/>
                </a:lnTo>
                <a:lnTo>
                  <a:pt x="63579" y="268320"/>
                </a:lnTo>
                <a:lnTo>
                  <a:pt x="107115" y="288181"/>
                </a:lnTo>
                <a:lnTo>
                  <a:pt x="158127" y="295160"/>
                </a:lnTo>
                <a:lnTo>
                  <a:pt x="179008" y="293971"/>
                </a:lnTo>
                <a:lnTo>
                  <a:pt x="199323" y="290502"/>
                </a:lnTo>
                <a:lnTo>
                  <a:pt x="218499" y="284905"/>
                </a:lnTo>
                <a:lnTo>
                  <a:pt x="235965" y="277329"/>
                </a:lnTo>
                <a:lnTo>
                  <a:pt x="235965" y="205155"/>
                </a:lnTo>
                <a:lnTo>
                  <a:pt x="218721" y="215888"/>
                </a:lnTo>
                <a:lnTo>
                  <a:pt x="200490" y="222896"/>
                </a:lnTo>
                <a:lnTo>
                  <a:pt x="181346" y="226710"/>
                </a:lnTo>
                <a:lnTo>
                  <a:pt x="161366" y="227863"/>
                </a:lnTo>
                <a:lnTo>
                  <a:pt x="127003" y="221990"/>
                </a:lnTo>
                <a:lnTo>
                  <a:pt x="99636" y="205512"/>
                </a:lnTo>
                <a:lnTo>
                  <a:pt x="81543" y="180141"/>
                </a:lnTo>
                <a:lnTo>
                  <a:pt x="75006" y="147586"/>
                </a:lnTo>
                <a:lnTo>
                  <a:pt x="81384" y="115374"/>
                </a:lnTo>
                <a:lnTo>
                  <a:pt x="98975" y="89965"/>
                </a:lnTo>
                <a:lnTo>
                  <a:pt x="125460" y="73297"/>
                </a:lnTo>
                <a:lnTo>
                  <a:pt x="158521" y="67309"/>
                </a:lnTo>
                <a:lnTo>
                  <a:pt x="180352" y="68772"/>
                </a:lnTo>
                <a:lnTo>
                  <a:pt x="199069" y="72932"/>
                </a:lnTo>
                <a:lnTo>
                  <a:pt x="215657" y="79450"/>
                </a:lnTo>
                <a:lnTo>
                  <a:pt x="231101" y="87985"/>
                </a:lnTo>
                <a:lnTo>
                  <a:pt x="231101" y="16217"/>
                </a:lnTo>
                <a:lnTo>
                  <a:pt x="214331" y="9242"/>
                </a:lnTo>
                <a:lnTo>
                  <a:pt x="196383" y="4160"/>
                </a:lnTo>
                <a:lnTo>
                  <a:pt x="177448" y="1053"/>
                </a:lnTo>
                <a:lnTo>
                  <a:pt x="15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1523" y="3851580"/>
            <a:ext cx="985431" cy="2830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"/>
          <p:cNvSpPr/>
          <p:nvPr/>
        </p:nvSpPr>
        <p:spPr>
          <a:xfrm>
            <a:off x="1423046" y="4645875"/>
            <a:ext cx="1778000" cy="0"/>
          </a:xfrm>
          <a:custGeom>
            <a:rect b="b" l="l" r="r" t="t"/>
            <a:pathLst>
              <a:path extrusionOk="0" h="120000" w="1778000">
                <a:moveTo>
                  <a:pt x="0" y="0"/>
                </a:moveTo>
                <a:lnTo>
                  <a:pt x="1777898" y="0"/>
                </a:lnTo>
              </a:path>
            </a:pathLst>
          </a:custGeom>
          <a:noFill/>
          <a:ln cap="flat" cmpd="sng" w="16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4034467" y="3789845"/>
            <a:ext cx="0" cy="1438910"/>
          </a:xfrm>
          <a:custGeom>
            <a:rect b="b" l="l" r="r" t="t"/>
            <a:pathLst>
              <a:path extrusionOk="0" h="1438910" w="120000">
                <a:moveTo>
                  <a:pt x="0" y="0"/>
                </a:moveTo>
                <a:lnTo>
                  <a:pt x="0" y="1438478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1405534" y="4678682"/>
            <a:ext cx="1800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1" i="0" lang="en-US" sz="2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15-16 ноября</a:t>
            </a:r>
            <a:endParaRPr b="0" i="0" sz="205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b="1" i="0" lang="en-US" sz="2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2023</a:t>
            </a:r>
            <a:endParaRPr b="0" i="0" sz="205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4499313" y="3608950"/>
            <a:ext cx="11026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Равный доступ для каждого</a:t>
            </a:r>
            <a:endParaRPr b="0" i="0" sz="6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5369913" y="4669475"/>
            <a:ext cx="928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Представим мир, где каждый имеет равные возможности</a:t>
            </a:r>
            <a:endParaRPr b="0" i="0" sz="22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7dde0ddee_0_6"/>
          <p:cNvSpPr txBox="1"/>
          <p:nvPr>
            <p:ph type="title"/>
          </p:nvPr>
        </p:nvSpPr>
        <p:spPr>
          <a:xfrm>
            <a:off x="2703253" y="2642719"/>
            <a:ext cx="10965900" cy="2586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Домашняя школа Фоксфорда – самая большая онлайн-</a:t>
            </a:r>
            <a:r>
              <a:rPr lang="en-US" sz="5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школа</a:t>
            </a:r>
            <a:r>
              <a:rPr lang="en-US" sz="5600"/>
              <a:t> в России</a:t>
            </a:r>
            <a:r>
              <a:rPr lang="en-US" sz="5600"/>
              <a:t> </a:t>
            </a:r>
            <a:endParaRPr sz="5600"/>
          </a:p>
        </p:txBody>
      </p:sp>
      <p:sp>
        <p:nvSpPr>
          <p:cNvPr id="73" name="Google Shape;73;g297dde0ddee_0_6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g297dde0ddee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275" y="538425"/>
            <a:ext cx="2562199" cy="6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97dde0ddee_0_6"/>
          <p:cNvSpPr txBox="1"/>
          <p:nvPr>
            <p:ph type="title"/>
          </p:nvPr>
        </p:nvSpPr>
        <p:spPr>
          <a:xfrm>
            <a:off x="161251" y="6052070"/>
            <a:ext cx="62475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9900FF"/>
                </a:solidFill>
              </a:rPr>
              <a:t>27 000+</a:t>
            </a:r>
            <a:endParaRPr sz="5600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учеников в 23/24 уч году</a:t>
            </a:r>
            <a:r>
              <a:rPr lang="en-US" sz="5600"/>
              <a:t> </a:t>
            </a:r>
            <a:endParaRPr sz="5600"/>
          </a:p>
        </p:txBody>
      </p:sp>
      <p:sp>
        <p:nvSpPr>
          <p:cNvPr id="76" name="Google Shape;76;g297dde0ddee_0_6"/>
          <p:cNvSpPr txBox="1"/>
          <p:nvPr>
            <p:ph type="title"/>
          </p:nvPr>
        </p:nvSpPr>
        <p:spPr>
          <a:xfrm>
            <a:off x="6542501" y="6052075"/>
            <a:ext cx="32874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9900FF"/>
                </a:solidFill>
              </a:rPr>
              <a:t>70</a:t>
            </a:r>
            <a:r>
              <a:rPr lang="en-US" sz="5600">
                <a:solidFill>
                  <a:srgbClr val="9900FF"/>
                </a:solidFill>
              </a:rPr>
              <a:t>+</a:t>
            </a:r>
            <a:endParaRPr sz="5600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стран</a:t>
            </a:r>
            <a:r>
              <a:rPr lang="en-US" sz="5600"/>
              <a:t> </a:t>
            </a:r>
            <a:endParaRPr sz="5600"/>
          </a:p>
        </p:txBody>
      </p:sp>
      <p:sp>
        <p:nvSpPr>
          <p:cNvPr id="77" name="Google Shape;77;g297dde0ddee_0_6"/>
          <p:cNvSpPr txBox="1"/>
          <p:nvPr>
            <p:ph type="title"/>
          </p:nvPr>
        </p:nvSpPr>
        <p:spPr>
          <a:xfrm>
            <a:off x="11419100" y="6052075"/>
            <a:ext cx="35358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9900FF"/>
                </a:solidFill>
              </a:rPr>
              <a:t>3 300</a:t>
            </a:r>
            <a:r>
              <a:rPr lang="en-US" sz="5600">
                <a:solidFill>
                  <a:srgbClr val="9900FF"/>
                </a:solidFill>
              </a:rPr>
              <a:t>+</a:t>
            </a:r>
            <a:endParaRPr sz="5600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выпускников с 2016 года</a:t>
            </a:r>
            <a:r>
              <a:rPr lang="en-US" sz="5600"/>
              <a:t> </a:t>
            </a:r>
            <a:endParaRPr sz="5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828221aa5_0_24"/>
          <p:cNvSpPr txBox="1"/>
          <p:nvPr>
            <p:ph type="title"/>
          </p:nvPr>
        </p:nvSpPr>
        <p:spPr>
          <a:xfrm>
            <a:off x="2708825" y="2613300"/>
            <a:ext cx="12216300" cy="12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Последние три года ежегодно растим retention </a:t>
            </a:r>
            <a:endParaRPr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И </a:t>
            </a:r>
            <a:r>
              <a:rPr lang="en-US" sz="3800"/>
              <a:t>в целом </a:t>
            </a:r>
            <a:r>
              <a:rPr lang="en-US" sz="3800"/>
              <a:t>растем в учениках более чем на 70пп</a:t>
            </a:r>
            <a:r>
              <a:rPr lang="en-US" sz="4100"/>
              <a:t> </a:t>
            </a:r>
            <a:endParaRPr sz="4100"/>
          </a:p>
        </p:txBody>
      </p:sp>
      <p:pic>
        <p:nvPicPr>
          <p:cNvPr id="83" name="Google Shape;83;g29828221aa5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275" y="538425"/>
            <a:ext cx="2562199" cy="671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" name="Google Shape;84;g29828221aa5_0_24"/>
          <p:cNvGraphicFramePr/>
          <p:nvPr/>
        </p:nvGraphicFramePr>
        <p:xfrm>
          <a:off x="952500" y="457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{6342D1C7-FF9E-4AAE-9D00-A6B3FA87EA8A}</a:tableStyleId>
              </a:tblPr>
              <a:tblGrid>
                <a:gridCol w="3439250"/>
                <a:gridCol w="3439250"/>
                <a:gridCol w="3439250"/>
                <a:gridCol w="3439250"/>
              </a:tblGrid>
              <a:tr h="103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rgbClr val="9900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21-22 уч год </a:t>
                      </a:r>
                      <a:endParaRPr b="1" sz="2700">
                        <a:solidFill>
                          <a:srgbClr val="9900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rgbClr val="9900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22-23 уч год</a:t>
                      </a:r>
                      <a:endParaRPr b="1" sz="2700">
                        <a:solidFill>
                          <a:srgbClr val="9900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rgbClr val="9900FF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23-24 уч год </a:t>
                      </a:r>
                      <a:endParaRPr b="1" sz="2700">
                        <a:solidFill>
                          <a:srgbClr val="9900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Retention из года в год, %</a:t>
                      </a:r>
                      <a:endParaRPr sz="20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58</a:t>
                      </a:r>
                      <a:r>
                        <a:rPr lang="en-US" sz="2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% →</a:t>
                      </a:r>
                      <a:endParaRPr sz="2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60% →</a:t>
                      </a:r>
                      <a:endParaRPr sz="2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64%</a:t>
                      </a:r>
                      <a:endParaRPr sz="2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Рост учеников в школе,% </a:t>
                      </a:r>
                      <a:endParaRPr sz="20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+72% →</a:t>
                      </a:r>
                      <a:endParaRPr sz="2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l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+71% →</a:t>
                      </a:r>
                      <a:endParaRPr sz="270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700">
                        <a:solidFill>
                          <a:srgbClr val="9900FF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b2dca53e6_0_0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g1eb2dca53e6_0_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00" y="3809244"/>
            <a:ext cx="8344086" cy="515942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eb2dca53e6_0_0"/>
          <p:cNvSpPr txBox="1"/>
          <p:nvPr>
            <p:ph type="title"/>
          </p:nvPr>
        </p:nvSpPr>
        <p:spPr>
          <a:xfrm>
            <a:off x="2196725" y="2593350"/>
            <a:ext cx="12216300" cy="12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92% учеников проживают на территории РФ, остальные 8% – на территории 70+ других стран</a:t>
            </a:r>
            <a:r>
              <a:rPr lang="en-US" sz="4100"/>
              <a:t> </a:t>
            </a:r>
            <a:endParaRPr sz="4100"/>
          </a:p>
        </p:txBody>
      </p:sp>
      <p:sp>
        <p:nvSpPr>
          <p:cNvPr id="92" name="Google Shape;92;g1eb2dca53e6_0_0"/>
          <p:cNvSpPr txBox="1"/>
          <p:nvPr/>
        </p:nvSpPr>
        <p:spPr>
          <a:xfrm>
            <a:off x="9576725" y="4073875"/>
            <a:ext cx="62238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Остальные страны (от наиболее популярных к менее): 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Грузия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Черногория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Сербия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Израиль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Армения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Узбекистан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ОАЭ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Таиланд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Испания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Латвия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Кипр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Аргентина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США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Индонезия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Болгария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900"/>
              <a:buFont typeface="Inter"/>
              <a:buChar char="●"/>
            </a:pPr>
            <a:r>
              <a:rPr lang="en-US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и другие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b2dca53e6_0_6"/>
          <p:cNvSpPr txBox="1"/>
          <p:nvPr>
            <p:ph type="title"/>
          </p:nvPr>
        </p:nvSpPr>
        <p:spPr>
          <a:xfrm>
            <a:off x="640000" y="640000"/>
            <a:ext cx="15147600" cy="10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Топ-5 причин выбора онлайн-школы на </a:t>
            </a:r>
            <a:r>
              <a:rPr lang="en-US" sz="34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основании</a:t>
            </a:r>
            <a:r>
              <a:rPr lang="en-US" sz="3400"/>
              <a:t> опроса 1300 семей, обучающихся в онлайн-школе более одного года</a:t>
            </a:r>
            <a:endParaRPr sz="3400"/>
          </a:p>
        </p:txBody>
      </p:sp>
      <p:pic>
        <p:nvPicPr>
          <p:cNvPr id="98" name="Google Shape;98;g1eb2dca53e6_0_6"/>
          <p:cNvPicPr preferRelativeResize="0"/>
          <p:nvPr/>
        </p:nvPicPr>
        <p:blipFill rotWithShape="1">
          <a:blip r:embed="rId3">
            <a:alphaModFix/>
          </a:blip>
          <a:srcRect b="0" l="0" r="0" t="10936"/>
          <a:stretch/>
        </p:blipFill>
        <p:spPr>
          <a:xfrm>
            <a:off x="755967" y="2401556"/>
            <a:ext cx="9933622" cy="54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eb2dca53e6_0_6"/>
          <p:cNvSpPr txBox="1"/>
          <p:nvPr/>
        </p:nvSpPr>
        <p:spPr>
          <a:xfrm>
            <a:off x="10996067" y="3686467"/>
            <a:ext cx="4892100" cy="4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81275" lIns="81275" spcFirstLastPara="1" rIns="81275" wrap="square" tIns="81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Что интересного:</a:t>
            </a:r>
            <a:endParaRPr b="1"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06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-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в начальной школе чуть выше запрос на индивидуализацию, родители чаще меняют место жительства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06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-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плохие отношения с учениками/родителями и администрацией становятся значительно выше в основной и средней школе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06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-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запрос на качество обучения растет в основной и средней школе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06400" rtl="0" algn="l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-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отсутствие хорошей школы рядом или длинная дорога — одинаково значимая причина во всех классах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7949d881c_1_13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g297949d881c_1_13"/>
          <p:cNvSpPr txBox="1"/>
          <p:nvPr/>
        </p:nvSpPr>
        <p:spPr>
          <a:xfrm>
            <a:off x="8316300" y="2774825"/>
            <a:ext cx="73440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родителя: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Удобное заключение договора на обучение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Несколько способов оплаты (полные, рассрочка, материнский капитал)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Удобная и безопасная подача документов для зачисления в школу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Быстрое сопровождение отделом поддержки и академическим департаментом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ребенка: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Удобный график обучения и аттестации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Интересные уроки и яркие харизматичные педагоги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Среда для знакомства с другими детьми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Большой выбор кружков и клубов по интересам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g297949d881c_1_13"/>
          <p:cNvSpPr txBox="1"/>
          <p:nvPr/>
        </p:nvSpPr>
        <p:spPr>
          <a:xfrm>
            <a:off x="8316300" y="1285700"/>
            <a:ext cx="71268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онлайн-школа организует качественный домашний экстернат для школьников?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297949d881c_1_13"/>
          <p:cNvSpPr/>
          <p:nvPr/>
        </p:nvSpPr>
        <p:spPr>
          <a:xfrm>
            <a:off x="7935300" y="648050"/>
            <a:ext cx="144600" cy="207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g297949d881c_1_13"/>
          <p:cNvGrpSpPr/>
          <p:nvPr/>
        </p:nvGrpSpPr>
        <p:grpSpPr>
          <a:xfrm>
            <a:off x="-908225" y="2189125"/>
            <a:ext cx="9224525" cy="7031000"/>
            <a:chOff x="-908225" y="2189125"/>
            <a:chExt cx="9224525" cy="7031000"/>
          </a:xfrm>
        </p:grpSpPr>
        <p:pic>
          <p:nvPicPr>
            <p:cNvPr id="109" name="Google Shape;109;g297949d881c_1_13"/>
            <p:cNvPicPr preferRelativeResize="0"/>
            <p:nvPr/>
          </p:nvPicPr>
          <p:blipFill rotWithShape="1">
            <a:blip r:embed="rId3">
              <a:alphaModFix/>
            </a:blip>
            <a:srcRect b="44370" l="0" r="0" t="0"/>
            <a:stretch/>
          </p:blipFill>
          <p:spPr>
            <a:xfrm flipH="1">
              <a:off x="-908225" y="4788950"/>
              <a:ext cx="4568250" cy="435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g297949d881c_1_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03400" y="2189125"/>
              <a:ext cx="4703551" cy="703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g297949d881c_1_13"/>
            <p:cNvPicPr preferRelativeResize="0"/>
            <p:nvPr/>
          </p:nvPicPr>
          <p:blipFill rotWithShape="1">
            <a:blip r:embed="rId3">
              <a:alphaModFix/>
            </a:blip>
            <a:srcRect b="44370" l="0" r="0" t="0"/>
            <a:stretch/>
          </p:blipFill>
          <p:spPr>
            <a:xfrm>
              <a:off x="4818225" y="5809175"/>
              <a:ext cx="3498075" cy="3334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b2dca53e6_0_175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1eb2dca53e6_0_175"/>
          <p:cNvSpPr txBox="1"/>
          <p:nvPr/>
        </p:nvSpPr>
        <p:spPr>
          <a:xfrm>
            <a:off x="1016575" y="3234200"/>
            <a:ext cx="79830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Реализовать возможность выбрать педагога: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 стилю преподавания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 видеовизитке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 ограничивать в возможности сменить педагога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Предложить разные стили преподавания: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комфортный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○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интенсивный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Возможность выбирать, у кого учиться: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педагога: </a:t>
            </a: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более однородные группы детей =&gt; эффективное использование времени урока =&gt; рост образовательных результатов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ребенка:</a:t>
            </a: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рост интереса к учебе =&gt; рост образовательных результатов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g1eb2dca53e6_0_175"/>
          <p:cNvSpPr txBox="1"/>
          <p:nvPr/>
        </p:nvSpPr>
        <p:spPr>
          <a:xfrm>
            <a:off x="1016575" y="1745075"/>
            <a:ext cx="73824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учесть индивидуальные запросы</a:t>
            </a:r>
            <a:b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массовом продукте и зачем это делать</a:t>
            </a: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1eb2dca53e6_0_175"/>
          <p:cNvSpPr/>
          <p:nvPr/>
        </p:nvSpPr>
        <p:spPr>
          <a:xfrm>
            <a:off x="635575" y="1107413"/>
            <a:ext cx="144600" cy="207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1eb2dca53e6_0_175"/>
          <p:cNvSpPr txBox="1"/>
          <p:nvPr>
            <p:ph idx="4294967295" type="title"/>
          </p:nvPr>
        </p:nvSpPr>
        <p:spPr>
          <a:xfrm>
            <a:off x="9195726" y="1783645"/>
            <a:ext cx="62475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9900FF"/>
                </a:solidFill>
              </a:rPr>
              <a:t>150</a:t>
            </a:r>
            <a:r>
              <a:rPr lang="en-US" sz="5600">
                <a:solidFill>
                  <a:srgbClr val="9900FF"/>
                </a:solidFill>
              </a:rPr>
              <a:t>+</a:t>
            </a:r>
            <a:endParaRPr sz="5600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педагогов</a:t>
            </a:r>
            <a:r>
              <a:rPr lang="en-US" sz="2100"/>
              <a:t> в 23/24 уч году</a:t>
            </a:r>
            <a:r>
              <a:rPr lang="en-US" sz="5600"/>
              <a:t> </a:t>
            </a:r>
            <a:endParaRPr sz="5600"/>
          </a:p>
        </p:txBody>
      </p:sp>
      <p:sp>
        <p:nvSpPr>
          <p:cNvPr id="121" name="Google Shape;121;g1eb2dca53e6_0_175"/>
          <p:cNvSpPr txBox="1"/>
          <p:nvPr>
            <p:ph idx="4294967295" type="title"/>
          </p:nvPr>
        </p:nvSpPr>
        <p:spPr>
          <a:xfrm>
            <a:off x="9195726" y="5310295"/>
            <a:ext cx="62475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9900FF"/>
                </a:solidFill>
              </a:rPr>
              <a:t>55%</a:t>
            </a:r>
            <a:endParaRPr sz="5600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учеников выбрали комфортный стиль</a:t>
            </a:r>
            <a:r>
              <a:rPr lang="en-US" sz="5600"/>
              <a:t> </a:t>
            </a:r>
            <a:endParaRPr sz="5600"/>
          </a:p>
        </p:txBody>
      </p:sp>
      <p:sp>
        <p:nvSpPr>
          <p:cNvPr id="122" name="Google Shape;122;g1eb2dca53e6_0_175"/>
          <p:cNvSpPr txBox="1"/>
          <p:nvPr>
            <p:ph idx="4294967295" type="title"/>
          </p:nvPr>
        </p:nvSpPr>
        <p:spPr>
          <a:xfrm>
            <a:off x="9195726" y="3546970"/>
            <a:ext cx="62475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9900FF"/>
                </a:solidFill>
              </a:rPr>
              <a:t>27000</a:t>
            </a:r>
            <a:r>
              <a:rPr lang="en-US" sz="5600">
                <a:solidFill>
                  <a:srgbClr val="9900FF"/>
                </a:solidFill>
              </a:rPr>
              <a:t>+</a:t>
            </a:r>
            <a:endParaRPr sz="5600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учеников выбирали педагогов</a:t>
            </a:r>
            <a:r>
              <a:rPr lang="en-US" sz="2100"/>
              <a:t> в 23/24 уч году</a:t>
            </a:r>
            <a:r>
              <a:rPr lang="en-US" sz="5600"/>
              <a:t> </a:t>
            </a:r>
            <a:endParaRPr sz="5600"/>
          </a:p>
        </p:txBody>
      </p:sp>
      <p:sp>
        <p:nvSpPr>
          <p:cNvPr id="123" name="Google Shape;123;g1eb2dca53e6_0_175"/>
          <p:cNvSpPr txBox="1"/>
          <p:nvPr>
            <p:ph idx="4294967295" type="title"/>
          </p:nvPr>
        </p:nvSpPr>
        <p:spPr>
          <a:xfrm>
            <a:off x="9195725" y="7073625"/>
            <a:ext cx="62475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9900FF"/>
                </a:solidFill>
              </a:rPr>
              <a:t>86</a:t>
            </a:r>
            <a:r>
              <a:rPr lang="en-US" sz="5600">
                <a:solidFill>
                  <a:srgbClr val="9900FF"/>
                </a:solidFill>
              </a:rPr>
              <a:t>%</a:t>
            </a:r>
            <a:endParaRPr sz="5600">
              <a:solidFill>
                <a:srgbClr val="9900FF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учеников не меняли педагога в процессе обучения</a:t>
            </a:r>
            <a:r>
              <a:rPr lang="en-US" sz="5600"/>
              <a:t> </a:t>
            </a:r>
            <a:endParaRPr sz="5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7949d881c_1_31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g297949d881c_1_31"/>
          <p:cNvSpPr txBox="1"/>
          <p:nvPr/>
        </p:nvSpPr>
        <p:spPr>
          <a:xfrm>
            <a:off x="8772925" y="1208475"/>
            <a:ext cx="71268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помогает мотивировать ребёнка учиться вне школьных стен?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g297949d881c_1_31"/>
          <p:cNvSpPr txBox="1"/>
          <p:nvPr/>
        </p:nvSpPr>
        <p:spPr>
          <a:xfrm>
            <a:off x="8772925" y="2731175"/>
            <a:ext cx="5865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Природная любознательность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 учебного места и рабочего дня ребенка</a:t>
            </a:r>
            <a:b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со стороны родителей</a:t>
            </a:r>
            <a:b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Организация второй половины дня у ребенка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297949d881c_1_31"/>
          <p:cNvSpPr/>
          <p:nvPr/>
        </p:nvSpPr>
        <p:spPr>
          <a:xfrm>
            <a:off x="8391925" y="570825"/>
            <a:ext cx="144600" cy="207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297949d881c_1_31"/>
          <p:cNvPicPr preferRelativeResize="0"/>
          <p:nvPr/>
        </p:nvPicPr>
        <p:blipFill rotWithShape="1">
          <a:blip r:embed="rId3">
            <a:alphaModFix/>
          </a:blip>
          <a:srcRect b="0" l="21026" r="1896" t="0"/>
          <a:stretch/>
        </p:blipFill>
        <p:spPr>
          <a:xfrm>
            <a:off x="1600625" y="2417050"/>
            <a:ext cx="5812173" cy="50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97949d881c_1_31"/>
          <p:cNvPicPr preferRelativeResize="0"/>
          <p:nvPr/>
        </p:nvPicPr>
        <p:blipFill rotWithShape="1">
          <a:blip r:embed="rId4">
            <a:alphaModFix/>
          </a:blip>
          <a:srcRect b="29532" l="0" r="0" t="0"/>
          <a:stretch/>
        </p:blipFill>
        <p:spPr>
          <a:xfrm>
            <a:off x="929825" y="6299500"/>
            <a:ext cx="2385600" cy="26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7949d881c_1_51"/>
          <p:cNvSpPr txBox="1"/>
          <p:nvPr>
            <p:ph idx="12" type="sldNum"/>
          </p:nvPr>
        </p:nvSpPr>
        <p:spPr>
          <a:xfrm>
            <a:off x="11704320" y="8503920"/>
            <a:ext cx="3738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g297949d881c_1_51"/>
          <p:cNvSpPr txBox="1"/>
          <p:nvPr/>
        </p:nvSpPr>
        <p:spPr>
          <a:xfrm>
            <a:off x="662150" y="996650"/>
            <a:ext cx="71268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 как заработать, а не потерять деньги на организации такого обучения?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g297949d881c_1_51"/>
          <p:cNvSpPr txBox="1"/>
          <p:nvPr/>
        </p:nvSpPr>
        <p:spPr>
          <a:xfrm>
            <a:off x="578150" y="2019375"/>
            <a:ext cx="101370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Считать юнит-экономику продукта.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lphaL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 нас значительную часть расходов составляют ФОТы преподавателей и методистов, которые отвечают за содержание учебного процесса, влияют на удержание ученика в школе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lphaL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тратим ресурсы на проверку письменных заданий и обратную связь от преподавателя или методиста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lphaL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 маркетинг и продажи составляют до 10-12% от среднего чека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Оставлять форматы и фичи, которые востребованы для большей части аудитории: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lphaL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закрыли потоки в 6 утра по мск, так как там было до 5% нашей аудитории. Рентабельность потока была отрицательная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lphaL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методисты почти перестали делать репродуктивные задания, перепоручив это ИИ, их работа стала более творческой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Контролировать прикрепление детей к школе: родители не всегда юридически подкованы, им нужна помощь, чтобы ребенок в конце года гарантировано сдал экзамен и перешел в следующий класс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rabi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Автоматизировать и передать решение на сторону клиента везде, где можно: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lphaL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ввели самооплаты без участия менеджера 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AutoNum type="alphaLcPeriod"/>
            </a:pPr>
            <a:r>
              <a:rPr lang="en-U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дали возможность самим выбирать педагогов и переходить от одного педагога к другому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g297949d881c_1_51"/>
          <p:cNvPicPr preferRelativeResize="0"/>
          <p:nvPr/>
        </p:nvPicPr>
        <p:blipFill rotWithShape="1">
          <a:blip r:embed="rId3">
            <a:alphaModFix/>
          </a:blip>
          <a:srcRect b="1960" l="0" r="0" t="0"/>
          <a:stretch/>
        </p:blipFill>
        <p:spPr>
          <a:xfrm rot="-1364781">
            <a:off x="11241699" y="4522012"/>
            <a:ext cx="5079660" cy="366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97949d881c_1_51"/>
          <p:cNvPicPr preferRelativeResize="0"/>
          <p:nvPr/>
        </p:nvPicPr>
        <p:blipFill rotWithShape="1">
          <a:blip r:embed="rId4">
            <a:alphaModFix/>
          </a:blip>
          <a:srcRect b="36020" l="0" r="0" t="0"/>
          <a:stretch/>
        </p:blipFill>
        <p:spPr>
          <a:xfrm rot="-2687788">
            <a:off x="10151548" y="7608396"/>
            <a:ext cx="3480389" cy="247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97949d881c_1_51"/>
          <p:cNvPicPr preferRelativeResize="0"/>
          <p:nvPr/>
        </p:nvPicPr>
        <p:blipFill rotWithShape="1">
          <a:blip r:embed="rId4">
            <a:alphaModFix/>
          </a:blip>
          <a:srcRect b="36020" l="0" r="0" t="0"/>
          <a:stretch/>
        </p:blipFill>
        <p:spPr>
          <a:xfrm rot="-8304812">
            <a:off x="15236873" y="4757609"/>
            <a:ext cx="3518699" cy="2499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97949d881c_1_51"/>
          <p:cNvSpPr/>
          <p:nvPr/>
        </p:nvSpPr>
        <p:spPr>
          <a:xfrm>
            <a:off x="236475" y="359000"/>
            <a:ext cx="144600" cy="20757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